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2" y="-7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8-10-28T16:05:55.81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-2147483648-2147483648,'0'0,"0"0,0 0,0 0,0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08-10-29T17:54:54.124"/>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-2147483648-2147483648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9E0FD2-6653-4260-BB80-284AEE0F54E0}"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D2B78-384E-4C54-A02B-FDF65E441D5E}" type="slidenum">
              <a:rPr lang="en-US" smtClean="0"/>
              <a:t>‹#›</a:t>
            </a:fld>
            <a:endParaRPr lang="en-US"/>
          </a:p>
        </p:txBody>
      </p:sp>
    </p:spTree>
    <p:extLst>
      <p:ext uri="{BB962C8B-B14F-4D97-AF65-F5344CB8AC3E}">
        <p14:creationId xmlns:p14="http://schemas.microsoft.com/office/powerpoint/2010/main" val="236246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34035" indent="-282321">
              <a:defRPr>
                <a:solidFill>
                  <a:schemeClr val="tx1"/>
                </a:solidFill>
                <a:latin typeface="Arial" charset="0"/>
                <a:cs typeface="Arial" charset="0"/>
              </a:defRPr>
            </a:lvl2pPr>
            <a:lvl3pPr marL="1129284" indent="-225857">
              <a:defRPr>
                <a:solidFill>
                  <a:schemeClr val="tx1"/>
                </a:solidFill>
                <a:latin typeface="Arial" charset="0"/>
                <a:cs typeface="Arial" charset="0"/>
              </a:defRPr>
            </a:lvl3pPr>
            <a:lvl4pPr marL="1580998" indent="-225857">
              <a:defRPr>
                <a:solidFill>
                  <a:schemeClr val="tx1"/>
                </a:solidFill>
                <a:latin typeface="Arial" charset="0"/>
                <a:cs typeface="Arial" charset="0"/>
              </a:defRPr>
            </a:lvl4pPr>
            <a:lvl5pPr marL="2032711" indent="-225857">
              <a:defRPr>
                <a:solidFill>
                  <a:schemeClr val="tx1"/>
                </a:solidFill>
                <a:latin typeface="Arial" charset="0"/>
                <a:cs typeface="Arial" charset="0"/>
              </a:defRPr>
            </a:lvl5pPr>
            <a:lvl6pPr marL="2484425" indent="-225857" eaLnBrk="0" fontAlgn="base" hangingPunct="0">
              <a:spcBef>
                <a:spcPct val="0"/>
              </a:spcBef>
              <a:spcAft>
                <a:spcPct val="0"/>
              </a:spcAft>
              <a:defRPr>
                <a:solidFill>
                  <a:schemeClr val="tx1"/>
                </a:solidFill>
                <a:latin typeface="Arial" charset="0"/>
                <a:cs typeface="Arial" charset="0"/>
              </a:defRPr>
            </a:lvl6pPr>
            <a:lvl7pPr marL="2936138" indent="-225857" eaLnBrk="0" fontAlgn="base" hangingPunct="0">
              <a:spcBef>
                <a:spcPct val="0"/>
              </a:spcBef>
              <a:spcAft>
                <a:spcPct val="0"/>
              </a:spcAft>
              <a:defRPr>
                <a:solidFill>
                  <a:schemeClr val="tx1"/>
                </a:solidFill>
                <a:latin typeface="Arial" charset="0"/>
                <a:cs typeface="Arial" charset="0"/>
              </a:defRPr>
            </a:lvl7pPr>
            <a:lvl8pPr marL="3387852" indent="-225857" eaLnBrk="0" fontAlgn="base" hangingPunct="0">
              <a:spcBef>
                <a:spcPct val="0"/>
              </a:spcBef>
              <a:spcAft>
                <a:spcPct val="0"/>
              </a:spcAft>
              <a:defRPr>
                <a:solidFill>
                  <a:schemeClr val="tx1"/>
                </a:solidFill>
                <a:latin typeface="Arial" charset="0"/>
                <a:cs typeface="Arial" charset="0"/>
              </a:defRPr>
            </a:lvl8pPr>
            <a:lvl9pPr marL="3839566" indent="-225857" eaLnBrk="0" fontAlgn="base" hangingPunct="0">
              <a:spcBef>
                <a:spcPct val="0"/>
              </a:spcBef>
              <a:spcAft>
                <a:spcPct val="0"/>
              </a:spcAft>
              <a:defRPr>
                <a:solidFill>
                  <a:schemeClr val="tx1"/>
                </a:solidFill>
                <a:latin typeface="Arial" charset="0"/>
                <a:cs typeface="Arial" charset="0"/>
              </a:defRPr>
            </a:lvl9pPr>
          </a:lstStyle>
          <a:p>
            <a:fld id="{A36B8A8C-672E-4B05-86CF-9D8B9431731A}" type="slidenum">
              <a:rPr lang="en-US" altLang="en-US">
                <a:solidFill>
                  <a:prstClr val="black"/>
                </a:solidFill>
              </a:rPr>
              <a:pPr/>
              <a:t>16</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en-US" alt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ltLang="en-US">
              <a:solidFill>
                <a:srgbClr val="F07F09"/>
              </a:solidFill>
            </a:endParaRP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4FA2AD21-7746-40F4-8F47-A56180E2180E}" type="slidenum">
              <a:rPr lang="en-US" altLang="en-US">
                <a:solidFill>
                  <a:srgbClr val="F07F09"/>
                </a:solidFill>
              </a:rPr>
              <a:pPr>
                <a:defRPr/>
              </a:pPr>
              <a:t>‹#›</a:t>
            </a:fld>
            <a:endParaRPr lang="en-US" altLang="en-US">
              <a:solidFill>
                <a:srgbClr val="F07F09"/>
              </a:solidFill>
            </a:endParaRPr>
          </a:p>
        </p:txBody>
      </p:sp>
    </p:spTree>
    <p:extLst>
      <p:ext uri="{BB962C8B-B14F-4D97-AF65-F5344CB8AC3E}">
        <p14:creationId xmlns:p14="http://schemas.microsoft.com/office/powerpoint/2010/main" val="43855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F07F09"/>
              </a:solidFill>
            </a:endParaRPr>
          </a:p>
        </p:txBody>
      </p:sp>
      <p:sp>
        <p:nvSpPr>
          <p:cNvPr id="6" name="Slide Number Placeholder 5"/>
          <p:cNvSpPr>
            <a:spLocks noGrp="1"/>
          </p:cNvSpPr>
          <p:nvPr>
            <p:ph type="sldNum" sz="quarter" idx="12"/>
          </p:nvPr>
        </p:nvSpPr>
        <p:spPr/>
        <p:txBody>
          <a:bodyPr/>
          <a:lstStyle>
            <a:lvl1pPr>
              <a:defRPr/>
            </a:lvl1pPr>
          </a:lstStyle>
          <a:p>
            <a:pPr>
              <a:defRPr/>
            </a:pPr>
            <a:fld id="{2F5A327C-501F-4A03-B1FF-4183195339B5}" type="slidenum">
              <a:rPr lang="en-US" altLang="en-US"/>
              <a:pPr>
                <a:defRPr/>
              </a:pPr>
              <a:t>‹#›</a:t>
            </a:fld>
            <a:endParaRPr lang="en-US" altLang="en-US"/>
          </a:p>
        </p:txBody>
      </p:sp>
    </p:spTree>
    <p:extLst>
      <p:ext uri="{BB962C8B-B14F-4D97-AF65-F5344CB8AC3E}">
        <p14:creationId xmlns:p14="http://schemas.microsoft.com/office/powerpoint/2010/main" val="326380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F07F09"/>
              </a:solidFill>
            </a:endParaRPr>
          </a:p>
        </p:txBody>
      </p:sp>
      <p:sp>
        <p:nvSpPr>
          <p:cNvPr id="6" name="Slide Number Placeholder 5"/>
          <p:cNvSpPr>
            <a:spLocks noGrp="1"/>
          </p:cNvSpPr>
          <p:nvPr>
            <p:ph type="sldNum" sz="quarter" idx="12"/>
          </p:nvPr>
        </p:nvSpPr>
        <p:spPr/>
        <p:txBody>
          <a:bodyPr/>
          <a:lstStyle>
            <a:lvl1pPr>
              <a:defRPr/>
            </a:lvl1pPr>
          </a:lstStyle>
          <a:p>
            <a:pPr>
              <a:defRPr/>
            </a:pPr>
            <a:fld id="{F148C427-4F56-43D3-8CD2-67AE28403080}" type="slidenum">
              <a:rPr lang="en-US" altLang="en-US"/>
              <a:pPr>
                <a:defRPr/>
              </a:pPr>
              <a:t>‹#›</a:t>
            </a:fld>
            <a:endParaRPr lang="en-US" altLang="en-US"/>
          </a:p>
        </p:txBody>
      </p:sp>
    </p:spTree>
    <p:extLst>
      <p:ext uri="{BB962C8B-B14F-4D97-AF65-F5344CB8AC3E}">
        <p14:creationId xmlns:p14="http://schemas.microsoft.com/office/powerpoint/2010/main" val="178034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pPr>
              <a:defRPr/>
            </a:pPr>
            <a:endParaRPr lang="en-US" altLang="en-US">
              <a:solidFill>
                <a:srgbClr val="F07F09"/>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D1E8D3E7-3502-4C32-9FA1-76A8842ADD26}" type="slidenum">
              <a:rPr lang="en-US" altLang="en-US"/>
              <a:pPr>
                <a:defRPr/>
              </a:pPr>
              <a:t>‹#›</a:t>
            </a:fld>
            <a:endParaRPr lang="en-US" altLang="en-US"/>
          </a:p>
        </p:txBody>
      </p:sp>
    </p:spTree>
    <p:extLst>
      <p:ext uri="{BB962C8B-B14F-4D97-AF65-F5344CB8AC3E}">
        <p14:creationId xmlns:p14="http://schemas.microsoft.com/office/powerpoint/2010/main" val="2646035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46150" y="6248400"/>
            <a:ext cx="19050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352800" y="6248400"/>
            <a:ext cx="2895600" cy="457200"/>
          </a:xfrm>
        </p:spPr>
        <p:txBody>
          <a:bodyPr/>
          <a:lstStyle>
            <a:lvl1pPr>
              <a:defRPr/>
            </a:lvl1pPr>
          </a:lstStyle>
          <a:p>
            <a:pPr>
              <a:defRPr/>
            </a:pPr>
            <a:endParaRPr lang="en-US" altLang="en-US">
              <a:solidFill>
                <a:srgbClr val="F07F09"/>
              </a:solidFill>
            </a:endParaRPr>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27CA8D32-8B04-4B69-99CF-903A16CB0E50}" type="slidenum">
              <a:rPr lang="en-US" altLang="en-US"/>
              <a:pPr>
                <a:defRPr/>
              </a:pPr>
              <a:t>‹#›</a:t>
            </a:fld>
            <a:endParaRPr lang="en-US" altLang="en-US"/>
          </a:p>
        </p:txBody>
      </p:sp>
    </p:spTree>
    <p:extLst>
      <p:ext uri="{BB962C8B-B14F-4D97-AF65-F5344CB8AC3E}">
        <p14:creationId xmlns:p14="http://schemas.microsoft.com/office/powerpoint/2010/main" val="326358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F07F09"/>
              </a:solidFill>
            </a:endParaRPr>
          </a:p>
        </p:txBody>
      </p:sp>
      <p:sp>
        <p:nvSpPr>
          <p:cNvPr id="6" name="Slide Number Placeholder 5"/>
          <p:cNvSpPr>
            <a:spLocks noGrp="1"/>
          </p:cNvSpPr>
          <p:nvPr>
            <p:ph type="sldNum" sz="quarter" idx="12"/>
          </p:nvPr>
        </p:nvSpPr>
        <p:spPr/>
        <p:txBody>
          <a:bodyPr/>
          <a:lstStyle>
            <a:lvl1pPr>
              <a:defRPr/>
            </a:lvl1pPr>
          </a:lstStyle>
          <a:p>
            <a:pPr>
              <a:defRPr/>
            </a:pPr>
            <a:fld id="{0E195543-B5C6-47B8-BE74-602A9C81995A}" type="slidenum">
              <a:rPr lang="en-US" altLang="en-US"/>
              <a:pPr>
                <a:defRPr/>
              </a:pPr>
              <a:t>‹#›</a:t>
            </a:fld>
            <a:endParaRPr lang="en-US" altLang="en-US"/>
          </a:p>
        </p:txBody>
      </p:sp>
    </p:spTree>
    <p:extLst>
      <p:ext uri="{BB962C8B-B14F-4D97-AF65-F5344CB8AC3E}">
        <p14:creationId xmlns:p14="http://schemas.microsoft.com/office/powerpoint/2010/main" val="193634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srgbClr val="F07F09"/>
              </a:solidFill>
            </a:endParaRPr>
          </a:p>
        </p:txBody>
      </p:sp>
      <p:sp>
        <p:nvSpPr>
          <p:cNvPr id="6" name="Slide Number Placeholder 5"/>
          <p:cNvSpPr>
            <a:spLocks noGrp="1"/>
          </p:cNvSpPr>
          <p:nvPr>
            <p:ph type="sldNum" sz="quarter" idx="12"/>
          </p:nvPr>
        </p:nvSpPr>
        <p:spPr/>
        <p:txBody>
          <a:bodyPr/>
          <a:lstStyle>
            <a:lvl1pPr>
              <a:defRPr/>
            </a:lvl1pPr>
          </a:lstStyle>
          <a:p>
            <a:pPr>
              <a:defRPr/>
            </a:pPr>
            <a:fld id="{2FC834AF-9655-4ACF-BEF2-9251689BC46C}" type="slidenum">
              <a:rPr lang="en-US" altLang="en-US"/>
              <a:pPr>
                <a:defRPr/>
              </a:pPr>
              <a:t>‹#›</a:t>
            </a:fld>
            <a:endParaRPr lang="en-US" altLang="en-US"/>
          </a:p>
        </p:txBody>
      </p:sp>
    </p:spTree>
    <p:extLst>
      <p:ext uri="{BB962C8B-B14F-4D97-AF65-F5344CB8AC3E}">
        <p14:creationId xmlns:p14="http://schemas.microsoft.com/office/powerpoint/2010/main" val="211239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solidFill>
                <a:srgbClr val="F07F09"/>
              </a:solidFill>
            </a:endParaRPr>
          </a:p>
        </p:txBody>
      </p:sp>
      <p:sp>
        <p:nvSpPr>
          <p:cNvPr id="7" name="Slide Number Placeholder 5"/>
          <p:cNvSpPr>
            <a:spLocks noGrp="1"/>
          </p:cNvSpPr>
          <p:nvPr>
            <p:ph type="sldNum" sz="quarter" idx="17"/>
          </p:nvPr>
        </p:nvSpPr>
        <p:spPr/>
        <p:txBody>
          <a:bodyPr/>
          <a:lstStyle>
            <a:lvl1pPr>
              <a:defRPr/>
            </a:lvl1pPr>
          </a:lstStyle>
          <a:p>
            <a:pPr>
              <a:defRPr/>
            </a:pPr>
            <a:fld id="{1EA56DFA-4407-4F28-AB25-40E3E82DD6E2}" type="slidenum">
              <a:rPr lang="en-US" altLang="en-US"/>
              <a:pPr>
                <a:defRPr/>
              </a:pPr>
              <a:t>‹#›</a:t>
            </a:fld>
            <a:endParaRPr lang="en-US" altLang="en-US"/>
          </a:p>
        </p:txBody>
      </p:sp>
    </p:spTree>
    <p:extLst>
      <p:ext uri="{BB962C8B-B14F-4D97-AF65-F5344CB8AC3E}">
        <p14:creationId xmlns:p14="http://schemas.microsoft.com/office/powerpoint/2010/main" val="192817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solidFill>
                <a:srgbClr val="F07F09"/>
              </a:solidFill>
            </a:endParaRPr>
          </a:p>
        </p:txBody>
      </p:sp>
      <p:sp>
        <p:nvSpPr>
          <p:cNvPr id="9" name="Slide Number Placeholder 5"/>
          <p:cNvSpPr>
            <a:spLocks noGrp="1"/>
          </p:cNvSpPr>
          <p:nvPr>
            <p:ph type="sldNum" sz="quarter" idx="12"/>
          </p:nvPr>
        </p:nvSpPr>
        <p:spPr/>
        <p:txBody>
          <a:bodyPr/>
          <a:lstStyle>
            <a:lvl1pPr>
              <a:defRPr/>
            </a:lvl1pPr>
          </a:lstStyle>
          <a:p>
            <a:pPr>
              <a:defRPr/>
            </a:pPr>
            <a:fld id="{2D84D085-A73D-4228-9A73-8023E92A64A1}" type="slidenum">
              <a:rPr lang="en-US" altLang="en-US"/>
              <a:pPr>
                <a:defRPr/>
              </a:pPr>
              <a:t>‹#›</a:t>
            </a:fld>
            <a:endParaRPr lang="en-US" altLang="en-US"/>
          </a:p>
        </p:txBody>
      </p:sp>
    </p:spTree>
    <p:extLst>
      <p:ext uri="{BB962C8B-B14F-4D97-AF65-F5344CB8AC3E}">
        <p14:creationId xmlns:p14="http://schemas.microsoft.com/office/powerpoint/2010/main" val="37089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srgbClr val="F07F09"/>
              </a:solidFill>
            </a:endParaRPr>
          </a:p>
        </p:txBody>
      </p:sp>
      <p:sp>
        <p:nvSpPr>
          <p:cNvPr id="5" name="Slide Number Placeholder 5"/>
          <p:cNvSpPr>
            <a:spLocks noGrp="1"/>
          </p:cNvSpPr>
          <p:nvPr>
            <p:ph type="sldNum" sz="quarter" idx="12"/>
          </p:nvPr>
        </p:nvSpPr>
        <p:spPr/>
        <p:txBody>
          <a:bodyPr/>
          <a:lstStyle>
            <a:lvl1pPr>
              <a:defRPr/>
            </a:lvl1pPr>
          </a:lstStyle>
          <a:p>
            <a:pPr>
              <a:defRPr/>
            </a:pPr>
            <a:fld id="{539A7CF7-75E3-481E-AF7D-F33E9A60D771}" type="slidenum">
              <a:rPr lang="en-US" altLang="en-US"/>
              <a:pPr>
                <a:defRPr/>
              </a:pPr>
              <a:t>‹#›</a:t>
            </a:fld>
            <a:endParaRPr lang="en-US" altLang="en-US"/>
          </a:p>
        </p:txBody>
      </p:sp>
    </p:spTree>
    <p:extLst>
      <p:ext uri="{BB962C8B-B14F-4D97-AF65-F5344CB8AC3E}">
        <p14:creationId xmlns:p14="http://schemas.microsoft.com/office/powerpoint/2010/main" val="290578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solidFill>
                <a:srgbClr val="F07F09"/>
              </a:solidFill>
            </a:endParaRPr>
          </a:p>
        </p:txBody>
      </p:sp>
      <p:sp>
        <p:nvSpPr>
          <p:cNvPr id="4" name="Slide Number Placeholder 5"/>
          <p:cNvSpPr>
            <a:spLocks noGrp="1"/>
          </p:cNvSpPr>
          <p:nvPr>
            <p:ph type="sldNum" sz="quarter" idx="12"/>
          </p:nvPr>
        </p:nvSpPr>
        <p:spPr/>
        <p:txBody>
          <a:bodyPr/>
          <a:lstStyle>
            <a:lvl1pPr>
              <a:defRPr/>
            </a:lvl1pPr>
          </a:lstStyle>
          <a:p>
            <a:pPr>
              <a:defRPr/>
            </a:pPr>
            <a:fld id="{72596E69-E3C8-48BA-AED8-4DE82F402FCE}" type="slidenum">
              <a:rPr lang="en-US" altLang="en-US"/>
              <a:pPr>
                <a:defRPr/>
              </a:pPr>
              <a:t>‹#›</a:t>
            </a:fld>
            <a:endParaRPr lang="en-US" altLang="en-US"/>
          </a:p>
        </p:txBody>
      </p:sp>
    </p:spTree>
    <p:extLst>
      <p:ext uri="{BB962C8B-B14F-4D97-AF65-F5344CB8AC3E}">
        <p14:creationId xmlns:p14="http://schemas.microsoft.com/office/powerpoint/2010/main" val="273256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ltLang="en-US"/>
          </a:p>
        </p:txBody>
      </p:sp>
      <p:sp>
        <p:nvSpPr>
          <p:cNvPr id="49" name="Slide Number Placeholder 6"/>
          <p:cNvSpPr>
            <a:spLocks noGrp="1"/>
          </p:cNvSpPr>
          <p:nvPr>
            <p:ph type="sldNum" sz="quarter" idx="11"/>
          </p:nvPr>
        </p:nvSpPr>
        <p:spPr/>
        <p:txBody>
          <a:bodyPr/>
          <a:lstStyle>
            <a:lvl1pPr>
              <a:defRPr/>
            </a:lvl1pPr>
          </a:lstStyle>
          <a:p>
            <a:pPr>
              <a:defRPr/>
            </a:pPr>
            <a:fld id="{CA5CD0D8-AA47-425F-BE2B-B75B003470AB}" type="slidenum">
              <a:rPr lang="en-US" altLang="en-US"/>
              <a:pPr>
                <a:defRPr/>
              </a:pPr>
              <a:t>‹#›</a:t>
            </a:fld>
            <a:endParaRPr lang="en-US" alt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ltLang="en-US">
              <a:solidFill>
                <a:srgbClr val="F07F09"/>
              </a:solidFill>
            </a:endParaRPr>
          </a:p>
        </p:txBody>
      </p:sp>
    </p:spTree>
    <p:extLst>
      <p:ext uri="{BB962C8B-B14F-4D97-AF65-F5344CB8AC3E}">
        <p14:creationId xmlns:p14="http://schemas.microsoft.com/office/powerpoint/2010/main" val="158722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n-US" alt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ltLang="en-US">
              <a:solidFill>
                <a:srgbClr val="F07F09"/>
              </a:solidFill>
            </a:endParaRPr>
          </a:p>
        </p:txBody>
      </p:sp>
      <p:sp>
        <p:nvSpPr>
          <p:cNvPr id="50" name="Slide Number Placeholder 6"/>
          <p:cNvSpPr>
            <a:spLocks noGrp="1"/>
          </p:cNvSpPr>
          <p:nvPr>
            <p:ph type="sldNum" sz="quarter" idx="12"/>
          </p:nvPr>
        </p:nvSpPr>
        <p:spPr/>
        <p:txBody>
          <a:bodyPr/>
          <a:lstStyle>
            <a:lvl1pPr>
              <a:defRPr/>
            </a:lvl1pPr>
          </a:lstStyle>
          <a:p>
            <a:pPr>
              <a:defRPr/>
            </a:pPr>
            <a:fld id="{0B74A883-569B-480F-A4FE-564B77D089B5}" type="slidenum">
              <a:rPr lang="en-US" altLang="en-US"/>
              <a:pPr>
                <a:defRPr/>
              </a:pPr>
              <a:t>‹#›</a:t>
            </a:fld>
            <a:endParaRPr lang="en-US" altLang="en-US"/>
          </a:p>
        </p:txBody>
      </p:sp>
    </p:spTree>
    <p:extLst>
      <p:ext uri="{BB962C8B-B14F-4D97-AF65-F5344CB8AC3E}">
        <p14:creationId xmlns:p14="http://schemas.microsoft.com/office/powerpoint/2010/main" val="336817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050" name="Group 41"/>
          <p:cNvGrpSpPr>
            <a:grpSpLocks/>
          </p:cNvGrpSpPr>
          <p:nvPr/>
        </p:nvGrpSpPr>
        <p:grpSpPr bwMode="auto">
          <a:xfrm>
            <a:off x="-304800" y="0"/>
            <a:ext cx="9932988" cy="6858000"/>
            <a:chOff x="-382404" y="0"/>
            <a:chExt cx="9932332" cy="6858000"/>
          </a:xfrm>
        </p:grpSpPr>
        <p:grpSp>
          <p:nvGrpSpPr>
            <p:cNvPr id="2059" name="Group 44"/>
            <p:cNvGrpSpPr>
              <a:grpSpLocks/>
            </p:cNvGrpSpPr>
            <p:nvPr/>
          </p:nvGrpSpPr>
          <p:grpSpPr bwMode="auto">
            <a:xfrm>
              <a:off x="0" y="0"/>
              <a:ext cx="9144000" cy="6858000"/>
              <a:chOff x="0" y="0"/>
              <a:chExt cx="9144000" cy="6858000"/>
            </a:xfrm>
          </p:grpSpPr>
          <p:grpSp>
            <p:nvGrpSpPr>
              <p:cNvPr id="2082"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2083"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grpSp>
            <p:nvGrpSpPr>
              <p:cNvPr id="2084"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054"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5"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latin typeface="Arial" charset="0"/>
                <a:cs typeface="+mn-cs"/>
              </a:defRPr>
            </a:lvl1pPr>
          </a:lstStyle>
          <a:p>
            <a:pPr eaLnBrk="0" fontAlgn="base" hangingPunct="0">
              <a:spcBef>
                <a:spcPct val="0"/>
              </a:spcBef>
              <a:spcAft>
                <a:spcPct val="0"/>
              </a:spcAft>
              <a:defRPr/>
            </a:pPr>
            <a:endParaRPr lang="en-US" alt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latin typeface="Arial" charset="0"/>
                <a:cs typeface="+mn-cs"/>
              </a:defRPr>
            </a:lvl1pPr>
          </a:lstStyle>
          <a:p>
            <a:pPr eaLnBrk="0" fontAlgn="base" hangingPunct="0">
              <a:spcBef>
                <a:spcPct val="0"/>
              </a:spcBef>
              <a:spcAft>
                <a:spcPct val="0"/>
              </a:spcAft>
              <a:defRPr/>
            </a:pPr>
            <a:endParaRPr lang="en-US" altLang="en-US">
              <a:solidFill>
                <a:srgbClr val="F07F09"/>
              </a:solidFill>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latin typeface="Arial" charset="0"/>
                <a:cs typeface="+mn-cs"/>
              </a:defRPr>
            </a:lvl1pPr>
          </a:lstStyle>
          <a:p>
            <a:pPr eaLnBrk="0" fontAlgn="base" hangingPunct="0">
              <a:spcBef>
                <a:spcPct val="0"/>
              </a:spcBef>
              <a:spcAft>
                <a:spcPct val="0"/>
              </a:spcAft>
              <a:defRPr/>
            </a:pPr>
            <a:fld id="{EACA03DD-234F-4922-9A85-549226BAF48E}"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790189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ivil-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850"/>
            <a:ext cx="91440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4733925" y="2708275"/>
            <a:ext cx="3313113" cy="1701800"/>
          </a:xfrm>
        </p:spPr>
        <p:txBody>
          <a:bodyPr rtlCol="0">
            <a:normAutofit fontScale="90000"/>
          </a:bodyPr>
          <a:lstStyle/>
          <a:p>
            <a:pPr eaLnBrk="1" fontAlgn="auto" hangingPunct="1">
              <a:spcAft>
                <a:spcPts val="0"/>
              </a:spcAft>
              <a:defRPr/>
            </a:pPr>
            <a:r>
              <a:rPr lang="en-US" altLang="en-US">
                <a:solidFill>
                  <a:schemeClr val="bg1"/>
                </a:solidFill>
              </a:rPr>
              <a:t>Crisis, Civil War, and Reconstruction</a:t>
            </a:r>
          </a:p>
        </p:txBody>
      </p:sp>
      <p:sp>
        <p:nvSpPr>
          <p:cNvPr id="15364" name="Rectangle 3"/>
          <p:cNvSpPr>
            <a:spLocks noGrp="1" noChangeArrowheads="1"/>
          </p:cNvSpPr>
          <p:nvPr>
            <p:ph type="subTitle" idx="1"/>
          </p:nvPr>
        </p:nvSpPr>
        <p:spPr>
          <a:xfrm>
            <a:off x="1828800" y="5257800"/>
            <a:ext cx="6400800" cy="838200"/>
          </a:xfrm>
        </p:spPr>
        <p:txBody>
          <a:bodyPr>
            <a:normAutofit/>
          </a:bodyPr>
          <a:lstStyle/>
          <a:p>
            <a:pPr eaLnBrk="1" hangingPunct="1">
              <a:lnSpc>
                <a:spcPct val="80000"/>
              </a:lnSpc>
              <a:defRPr/>
            </a:pPr>
            <a:endParaRPr lang="en-US" altLang="en-US" sz="2400" dirty="0" smtClean="0"/>
          </a:p>
          <a:p>
            <a:pPr eaLnBrk="1" hangingPunct="1">
              <a:lnSpc>
                <a:spcPct val="80000"/>
              </a:lnSpc>
              <a:defRPr/>
            </a:pPr>
            <a:r>
              <a:rPr lang="en-US" altLang="en-US" sz="2400" dirty="0" smtClean="0"/>
              <a:t>                                         1850-1877</a:t>
            </a:r>
            <a:endParaRPr lang="en-US" altLang="en-US" sz="2400" dirty="0" smtClean="0"/>
          </a:p>
        </p:txBody>
      </p:sp>
    </p:spTree>
    <p:extLst>
      <p:ext uri="{BB962C8B-B14F-4D97-AF65-F5344CB8AC3E}">
        <p14:creationId xmlns:p14="http://schemas.microsoft.com/office/powerpoint/2010/main" val="2159724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85800"/>
            <a:ext cx="8229600" cy="725488"/>
          </a:xfrm>
        </p:spPr>
        <p:txBody>
          <a:bodyPr/>
          <a:lstStyle/>
          <a:p>
            <a:pPr eaLnBrk="1" hangingPunct="1"/>
            <a:r>
              <a:rPr lang="en-US" altLang="en-US" sz="3200" smtClean="0"/>
              <a:t>The Emergence of the Republican Party</a:t>
            </a:r>
          </a:p>
        </p:txBody>
      </p:sp>
      <p:sp>
        <p:nvSpPr>
          <p:cNvPr id="24579" name="Rectangle 3"/>
          <p:cNvSpPr>
            <a:spLocks noGrp="1" noChangeArrowheads="1"/>
          </p:cNvSpPr>
          <p:nvPr>
            <p:ph idx="1"/>
          </p:nvPr>
        </p:nvSpPr>
        <p:spPr>
          <a:xfrm>
            <a:off x="533400" y="1981200"/>
            <a:ext cx="7924800" cy="4419600"/>
          </a:xfrm>
        </p:spPr>
        <p:txBody>
          <a:bodyPr/>
          <a:lstStyle/>
          <a:p>
            <a:pPr marL="69850" indent="0" eaLnBrk="1" hangingPunct="1">
              <a:lnSpc>
                <a:spcPct val="80000"/>
              </a:lnSpc>
              <a:buFont typeface="Wingdings 2" pitchFamily="18" charset="2"/>
              <a:buNone/>
              <a:defRPr/>
            </a:pPr>
            <a:r>
              <a:rPr lang="en-US" altLang="en-US" sz="1800" dirty="0" smtClean="0"/>
              <a:t>Political parties began to split along sectional lines. </a:t>
            </a:r>
          </a:p>
          <a:p>
            <a:pPr eaLnBrk="1" hangingPunct="1">
              <a:lnSpc>
                <a:spcPct val="80000"/>
              </a:lnSpc>
              <a:defRPr/>
            </a:pPr>
            <a:r>
              <a:rPr lang="en-US" altLang="en-US" sz="1800" dirty="0" smtClean="0"/>
              <a:t>Democrats split into southern and northern factions</a:t>
            </a:r>
            <a:endParaRPr lang="en-US" altLang="en-US" sz="1800" dirty="0"/>
          </a:p>
          <a:p>
            <a:pPr eaLnBrk="1" hangingPunct="1">
              <a:lnSpc>
                <a:spcPct val="80000"/>
              </a:lnSpc>
              <a:defRPr/>
            </a:pPr>
            <a:r>
              <a:rPr lang="en-US" altLang="en-US" sz="1800" dirty="0" smtClean="0"/>
              <a:t>Whigs wilted under the strain of the Kansas- Nebraska Act</a:t>
            </a:r>
          </a:p>
          <a:p>
            <a:pPr eaLnBrk="1" hangingPunct="1">
              <a:lnSpc>
                <a:spcPct val="80000"/>
              </a:lnSpc>
              <a:defRPr/>
            </a:pPr>
            <a:r>
              <a:rPr lang="en-US" altLang="en-US" sz="1800" dirty="0" smtClean="0"/>
              <a:t>Know Nothing Party emerged to support Americanism</a:t>
            </a:r>
          </a:p>
          <a:p>
            <a:pPr eaLnBrk="1" hangingPunct="1">
              <a:lnSpc>
                <a:spcPct val="80000"/>
              </a:lnSpc>
              <a:defRPr/>
            </a:pPr>
            <a:r>
              <a:rPr lang="en-US" altLang="en-US" sz="1800" dirty="0" smtClean="0"/>
              <a:t>Many smaller parties merged in 1854 and became the Republican party</a:t>
            </a:r>
          </a:p>
          <a:p>
            <a:pPr lvl="1" eaLnBrk="1" hangingPunct="1">
              <a:lnSpc>
                <a:spcPct val="80000"/>
              </a:lnSpc>
              <a:defRPr/>
            </a:pPr>
            <a:r>
              <a:rPr lang="en-US" altLang="en-US" sz="1800" dirty="0" smtClean="0"/>
              <a:t>Republicans included abolitionists, business leaders and northerners opposed to the Fugitive Slave Act and others opposed to the expansion of slavery</a:t>
            </a:r>
          </a:p>
          <a:p>
            <a:pPr lvl="1" eaLnBrk="1" hangingPunct="1">
              <a:lnSpc>
                <a:spcPct val="80000"/>
              </a:lnSpc>
              <a:defRPr/>
            </a:pPr>
            <a:r>
              <a:rPr lang="en-US" altLang="en-US" sz="1800" dirty="0" smtClean="0"/>
              <a:t>quickly became a force and captured 105 seats in the House in the election of 1854. </a:t>
            </a:r>
            <a:endParaRPr lang="en-US" altLang="en-US" sz="1800" dirty="0"/>
          </a:p>
          <a:p>
            <a:pPr lvl="1" eaLnBrk="1" hangingPunct="1">
              <a:lnSpc>
                <a:spcPct val="80000"/>
              </a:lnSpc>
              <a:defRPr/>
            </a:pPr>
            <a:r>
              <a:rPr lang="en-US" altLang="en-US" sz="1800" dirty="0" smtClean="0"/>
              <a:t>1856 they nominated Charles Fremont as their presidential candidate won many of the northern states but Democrat James Buchanan was elected president.</a:t>
            </a:r>
          </a:p>
          <a:p>
            <a:pPr lvl="1" eaLnBrk="1" hangingPunct="1">
              <a:lnSpc>
                <a:spcPct val="80000"/>
              </a:lnSpc>
              <a:defRPr/>
            </a:pPr>
            <a:r>
              <a:rPr lang="en-US" altLang="en-US" sz="1800" dirty="0" smtClean="0"/>
              <a:t>Buchanan promised to stop agitation on the issue of slavery. Many Republicans thought Buchanan lacked the backbone to stand up to southerners that dominated the Democratic party</a:t>
            </a:r>
          </a:p>
        </p:txBody>
      </p:sp>
    </p:spTree>
    <p:extLst>
      <p:ext uri="{BB962C8B-B14F-4D97-AF65-F5344CB8AC3E}">
        <p14:creationId xmlns:p14="http://schemas.microsoft.com/office/powerpoint/2010/main" val="52789821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88" y="938213"/>
            <a:ext cx="7108825"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18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762000"/>
            <a:ext cx="7623175" cy="725488"/>
          </a:xfrm>
        </p:spPr>
        <p:txBody>
          <a:bodyPr/>
          <a:lstStyle/>
          <a:p>
            <a:pPr eaLnBrk="1" hangingPunct="1"/>
            <a:r>
              <a:rPr lang="en-US" altLang="en-US" smtClean="0"/>
              <a:t>Lincoln- Douglas Debates</a:t>
            </a:r>
          </a:p>
        </p:txBody>
      </p:sp>
      <p:sp>
        <p:nvSpPr>
          <p:cNvPr id="26627" name="Rectangle 3"/>
          <p:cNvSpPr>
            <a:spLocks noGrp="1" noChangeArrowheads="1"/>
          </p:cNvSpPr>
          <p:nvPr>
            <p:ph idx="1"/>
          </p:nvPr>
        </p:nvSpPr>
        <p:spPr>
          <a:xfrm>
            <a:off x="609600" y="1524000"/>
            <a:ext cx="7848600" cy="3508375"/>
          </a:xfrm>
        </p:spPr>
        <p:txBody>
          <a:bodyPr/>
          <a:lstStyle/>
          <a:p>
            <a:pPr eaLnBrk="1" hangingPunct="1">
              <a:lnSpc>
                <a:spcPct val="80000"/>
              </a:lnSpc>
            </a:pPr>
            <a:r>
              <a:rPr lang="en-US" altLang="en-US" sz="1800" smtClean="0"/>
              <a:t>Stephen Douglas wanted to be president  and he was one of the few Democratic leaders to have the support of both sections of the country</a:t>
            </a:r>
          </a:p>
          <a:p>
            <a:pPr eaLnBrk="1" hangingPunct="1">
              <a:lnSpc>
                <a:spcPct val="80000"/>
              </a:lnSpc>
            </a:pPr>
            <a:r>
              <a:rPr lang="en-US" altLang="en-US" sz="1800" smtClean="0"/>
              <a:t>Abraham Lincoln was a former congressman and a small town lawyer. He opposed Douglas for an Illinois Senate race in 1858</a:t>
            </a:r>
          </a:p>
          <a:p>
            <a:pPr eaLnBrk="1" hangingPunct="1">
              <a:lnSpc>
                <a:spcPct val="80000"/>
              </a:lnSpc>
            </a:pPr>
            <a:r>
              <a:rPr lang="en-US" altLang="en-US" sz="1800" smtClean="0"/>
              <a:t>Douglas supported popular sovereignty and designed the Kansas- Nebraska Act</a:t>
            </a:r>
          </a:p>
          <a:p>
            <a:pPr eaLnBrk="1" hangingPunct="1">
              <a:lnSpc>
                <a:spcPct val="80000"/>
              </a:lnSpc>
            </a:pPr>
            <a:r>
              <a:rPr lang="en-US" altLang="en-US" sz="1800" smtClean="0"/>
              <a:t>The two met for a series of debates . Douglas argued his point for popular sovereignty and Lincoln argued against the expansion, </a:t>
            </a:r>
            <a:r>
              <a:rPr lang="en-US" altLang="en-US" sz="1800" i="1" smtClean="0"/>
              <a:t>but not the abolition</a:t>
            </a:r>
            <a:r>
              <a:rPr lang="en-US" altLang="en-US" sz="1800" smtClean="0"/>
              <a:t>, of slavery</a:t>
            </a:r>
          </a:p>
          <a:p>
            <a:pPr eaLnBrk="1" hangingPunct="1">
              <a:lnSpc>
                <a:spcPct val="80000"/>
              </a:lnSpc>
            </a:pPr>
            <a:r>
              <a:rPr lang="en-US" altLang="en-US" sz="1800" smtClean="0"/>
              <a:t>These debates were attended by thousands of people and were the force that led Lincoln to national prominence</a:t>
            </a:r>
          </a:p>
          <a:p>
            <a:pPr eaLnBrk="1" hangingPunct="1">
              <a:lnSpc>
                <a:spcPct val="80000"/>
              </a:lnSpc>
            </a:pPr>
            <a:r>
              <a:rPr lang="en-US" altLang="en-US" sz="1800" smtClean="0"/>
              <a:t>Lincoln lost the election to the Senate, but he became a national; figure</a:t>
            </a:r>
          </a:p>
        </p:txBody>
      </p:sp>
      <p:pic>
        <p:nvPicPr>
          <p:cNvPr id="266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180013"/>
            <a:ext cx="5562600" cy="151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80436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914400"/>
            <a:ext cx="8001000" cy="823913"/>
          </a:xfrm>
        </p:spPr>
        <p:txBody>
          <a:bodyPr/>
          <a:lstStyle/>
          <a:p>
            <a:pPr eaLnBrk="1" hangingPunct="1"/>
            <a:r>
              <a:rPr lang="en-US" altLang="en-US" sz="3200" smtClean="0"/>
              <a:t>John Brown and the Raid on Harpers Ferry</a:t>
            </a:r>
          </a:p>
        </p:txBody>
      </p:sp>
      <p:sp>
        <p:nvSpPr>
          <p:cNvPr id="27651" name="Rectangle 4"/>
          <p:cNvSpPr>
            <a:spLocks noGrp="1" noChangeArrowheads="1"/>
          </p:cNvSpPr>
          <p:nvPr>
            <p:ph sz="half" idx="1"/>
          </p:nvPr>
        </p:nvSpPr>
        <p:spPr>
          <a:xfrm>
            <a:off x="949325" y="1981200"/>
            <a:ext cx="1565275" cy="4114800"/>
          </a:xfrm>
        </p:spPr>
        <p:txBody>
          <a:bodyPr/>
          <a:lstStyle/>
          <a:p>
            <a:pPr eaLnBrk="1" hangingPunct="1">
              <a:lnSpc>
                <a:spcPct val="80000"/>
              </a:lnSpc>
            </a:pPr>
            <a:endParaRPr lang="en-US" altLang="en-US" sz="1800" smtClean="0"/>
          </a:p>
        </p:txBody>
      </p:sp>
      <p:sp>
        <p:nvSpPr>
          <p:cNvPr id="27652" name="Rectangle 3"/>
          <p:cNvSpPr>
            <a:spLocks noGrp="1" noChangeArrowheads="1"/>
          </p:cNvSpPr>
          <p:nvPr>
            <p:ph type="body" sz="half" idx="2"/>
          </p:nvPr>
        </p:nvSpPr>
        <p:spPr>
          <a:xfrm>
            <a:off x="3657600" y="1600200"/>
            <a:ext cx="4953000" cy="4876800"/>
          </a:xfrm>
        </p:spPr>
        <p:txBody>
          <a:bodyPr/>
          <a:lstStyle/>
          <a:p>
            <a:r>
              <a:rPr lang="en-US" altLang="en-US" sz="1800" smtClean="0"/>
              <a:t>Radical abolitionist John Brown thought that violence was the best way to defeat slavery</a:t>
            </a:r>
          </a:p>
          <a:p>
            <a:r>
              <a:rPr lang="en-US" altLang="en-US" sz="1800" b="1" smtClean="0"/>
              <a:t>Fall of 1859 </a:t>
            </a:r>
            <a:r>
              <a:rPr lang="en-US" altLang="en-US" sz="1800" smtClean="0"/>
              <a:t>Brown and a band of followers attacked the federal arsenal at Harpers Ferry, Virginia hoping to inspire an armed uprising of slaves- none joined</a:t>
            </a:r>
          </a:p>
          <a:p>
            <a:r>
              <a:rPr lang="en-US" altLang="en-US" sz="1800" smtClean="0"/>
              <a:t>Brown was captured within two days, put on trial and hanged </a:t>
            </a:r>
          </a:p>
          <a:p>
            <a:r>
              <a:rPr lang="en-US" altLang="en-US" sz="1800" smtClean="0"/>
              <a:t>Brown became a martyr for antislavery, set off panic across the slaveholding south and allowed southerners no reason to distinguish between the abolitionist and Republicans</a:t>
            </a:r>
          </a:p>
          <a:p>
            <a:pPr eaLnBrk="1" hangingPunct="1">
              <a:lnSpc>
                <a:spcPct val="80000"/>
              </a:lnSpc>
            </a:pPr>
            <a:endParaRPr lang="en-US" altLang="en-US" sz="1800" smtClean="0"/>
          </a:p>
        </p:txBody>
      </p:sp>
      <p:pic>
        <p:nvPicPr>
          <p:cNvPr id="27653" name="Picture 6" descr="John_brown_18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8800"/>
            <a:ext cx="25908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61780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22388"/>
            <a:ext cx="784701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373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027113"/>
            <a:ext cx="8001000" cy="725487"/>
          </a:xfrm>
        </p:spPr>
        <p:txBody>
          <a:bodyPr/>
          <a:lstStyle/>
          <a:p>
            <a:pPr eaLnBrk="1" hangingPunct="1"/>
            <a:r>
              <a:rPr lang="en-US" altLang="en-US" sz="3200" smtClean="0"/>
              <a:t>Election of 1860, Secession and War</a:t>
            </a:r>
          </a:p>
        </p:txBody>
      </p:sp>
      <p:sp>
        <p:nvSpPr>
          <p:cNvPr id="19459" name="Rectangle 3"/>
          <p:cNvSpPr>
            <a:spLocks noGrp="1" noChangeArrowheads="1"/>
          </p:cNvSpPr>
          <p:nvPr>
            <p:ph idx="1"/>
          </p:nvPr>
        </p:nvSpPr>
        <p:spPr>
          <a:xfrm>
            <a:off x="685800" y="1905000"/>
            <a:ext cx="7848600" cy="4495800"/>
          </a:xfrm>
        </p:spPr>
        <p:txBody>
          <a:bodyPr/>
          <a:lstStyle/>
          <a:p>
            <a:pPr eaLnBrk="1" hangingPunct="1">
              <a:lnSpc>
                <a:spcPct val="80000"/>
              </a:lnSpc>
            </a:pPr>
            <a:r>
              <a:rPr lang="en-US" altLang="en-US" sz="2000" smtClean="0"/>
              <a:t>“ </a:t>
            </a:r>
            <a:r>
              <a:rPr lang="en-US" altLang="en-US" sz="2000" i="1" smtClean="0"/>
              <a:t>The Greeks did not understand each other any longer, thought they spoke the same language” Thucydides</a:t>
            </a:r>
          </a:p>
          <a:p>
            <a:pPr eaLnBrk="1" hangingPunct="1">
              <a:lnSpc>
                <a:spcPct val="80000"/>
              </a:lnSpc>
              <a:buFont typeface="Wingdings" pitchFamily="2" charset="2"/>
              <a:buNone/>
            </a:pPr>
            <a:endParaRPr lang="en-US" altLang="en-US" sz="2000" i="1" smtClean="0"/>
          </a:p>
          <a:p>
            <a:pPr eaLnBrk="1" hangingPunct="1">
              <a:lnSpc>
                <a:spcPct val="80000"/>
              </a:lnSpc>
            </a:pPr>
            <a:r>
              <a:rPr lang="en-US" altLang="en-US" sz="2000" smtClean="0"/>
              <a:t>Americans had many questions on their minds during the election of 1860- the Kansas crisis, Dred Scott decision, expansion of slavery and states rights</a:t>
            </a:r>
          </a:p>
          <a:p>
            <a:pPr eaLnBrk="1" hangingPunct="1">
              <a:lnSpc>
                <a:spcPct val="80000"/>
              </a:lnSpc>
            </a:pPr>
            <a:r>
              <a:rPr lang="en-US" altLang="en-US" sz="2000" smtClean="0"/>
              <a:t>Slave holders in the south wondered would radical northerners conspire to eliminate slavery and prevent each state making decisions on its expansion.</a:t>
            </a:r>
          </a:p>
          <a:p>
            <a:pPr eaLnBrk="1" hangingPunct="1">
              <a:lnSpc>
                <a:spcPct val="80000"/>
              </a:lnSpc>
            </a:pPr>
            <a:r>
              <a:rPr lang="en-US" altLang="en-US" sz="2000" smtClean="0"/>
              <a:t> Even non- slaveholders in the south felt their way of life was under attack</a:t>
            </a:r>
          </a:p>
          <a:p>
            <a:pPr eaLnBrk="1" hangingPunct="1">
              <a:lnSpc>
                <a:spcPct val="80000"/>
              </a:lnSpc>
            </a:pPr>
            <a:r>
              <a:rPr lang="en-US" altLang="en-US" sz="2000" smtClean="0"/>
              <a:t>Would each region of the country accept a president from another region? Could the Union survive? </a:t>
            </a:r>
          </a:p>
          <a:p>
            <a:pPr eaLnBrk="1" hangingPunct="1">
              <a:lnSpc>
                <a:spcPct val="80000"/>
              </a:lnSpc>
              <a:buFont typeface="Wingdings" pitchFamily="2" charset="2"/>
              <a:buNone/>
            </a:pPr>
            <a:endParaRPr lang="en-US" altLang="en-US" sz="2000" i="1" smtClean="0"/>
          </a:p>
        </p:txBody>
      </p:sp>
    </p:spTree>
    <p:extLst>
      <p:ext uri="{BB962C8B-B14F-4D97-AF65-F5344CB8AC3E}">
        <p14:creationId xmlns:p14="http://schemas.microsoft.com/office/powerpoint/2010/main" val="2109641049"/>
      </p:ext>
    </p:extLst>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3"/>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 calcmode="lin" valueType="num">
                                      <p:cBhvr>
                                        <p:cTn id="14" dur="1000" fill="hold"/>
                                        <p:tgtEl>
                                          <p:spTgt spid="1945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945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945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 calcmode="lin" valueType="num">
                                      <p:cBhvr>
                                        <p:cTn id="21" dur="1000" fill="hold"/>
                                        <p:tgtEl>
                                          <p:spTgt spid="194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94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945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 calcmode="lin" valueType="num">
                                      <p:cBhvr>
                                        <p:cTn id="28" dur="1000" fill="hold"/>
                                        <p:tgtEl>
                                          <p:spTgt spid="194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94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945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9459">
                                            <p:txEl>
                                              <p:pRg st="4" end="4"/>
                                            </p:txEl>
                                          </p:spTgt>
                                        </p:tgtEl>
                                        <p:attrNameLst>
                                          <p:attrName>style.visibility</p:attrName>
                                        </p:attrNameLst>
                                      </p:cBhvr>
                                      <p:to>
                                        <p:strVal val="visible"/>
                                      </p:to>
                                    </p:set>
                                    <p:anim calcmode="lin" valueType="num">
                                      <p:cBhvr>
                                        <p:cTn id="35" dur="1000" fill="hold"/>
                                        <p:tgtEl>
                                          <p:spTgt spid="19459">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945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945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19459">
                                            <p:txEl>
                                              <p:pRg st="5" end="5"/>
                                            </p:txEl>
                                          </p:spTgt>
                                        </p:tgtEl>
                                        <p:attrNameLst>
                                          <p:attrName>style.visibility</p:attrName>
                                        </p:attrNameLst>
                                      </p:cBhvr>
                                      <p:to>
                                        <p:strVal val="visible"/>
                                      </p:to>
                                    </p:set>
                                    <p:anim calcmode="lin" valueType="num">
                                      <p:cBhvr>
                                        <p:cTn id="42" dur="1000" fill="hold"/>
                                        <p:tgtEl>
                                          <p:spTgt spid="19459">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1945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1027113"/>
            <a:ext cx="8153400" cy="725487"/>
          </a:xfrm>
        </p:spPr>
        <p:txBody>
          <a:bodyPr rtlCol="0">
            <a:normAutofit fontScale="90000"/>
          </a:bodyPr>
          <a:lstStyle/>
          <a:p>
            <a:pPr eaLnBrk="1" fontAlgn="auto" hangingPunct="1">
              <a:spcAft>
                <a:spcPts val="0"/>
              </a:spcAft>
              <a:defRPr/>
            </a:pPr>
            <a:r>
              <a:rPr lang="en-US" altLang="en-US" sz="3600" dirty="0"/>
              <a:t>Democrats Divide, Whigs and Republicans Nominate Candidates</a:t>
            </a:r>
          </a:p>
        </p:txBody>
      </p:sp>
      <p:sp>
        <p:nvSpPr>
          <p:cNvPr id="22531" name="Rectangle 3"/>
          <p:cNvSpPr>
            <a:spLocks noGrp="1" noChangeArrowheads="1"/>
          </p:cNvSpPr>
          <p:nvPr>
            <p:ph idx="1"/>
          </p:nvPr>
        </p:nvSpPr>
        <p:spPr>
          <a:xfrm>
            <a:off x="609600" y="1905000"/>
            <a:ext cx="7920038" cy="4495800"/>
          </a:xfrm>
        </p:spPr>
        <p:txBody>
          <a:bodyPr rtlCol="0">
            <a:normAutofit fontScale="70000" lnSpcReduction="20000"/>
          </a:bodyPr>
          <a:lstStyle/>
          <a:p>
            <a:pPr>
              <a:defRPr/>
            </a:pPr>
            <a:r>
              <a:rPr lang="en-US" dirty="0"/>
              <a:t>The 1860 Democratic Party argued over slavery and eventually split into two groups- one that was pro- slavery, one that supported popular sovereignty and supported Stephen Douglas</a:t>
            </a:r>
          </a:p>
          <a:p>
            <a:pPr lvl="1">
              <a:defRPr/>
            </a:pPr>
            <a:r>
              <a:rPr lang="en-US" sz="2400" dirty="0"/>
              <a:t>The northern group nominated Douglas </a:t>
            </a:r>
          </a:p>
          <a:p>
            <a:pPr lvl="1">
              <a:defRPr/>
            </a:pPr>
            <a:r>
              <a:rPr lang="en-US" sz="2400" dirty="0"/>
              <a:t>Southern Democrats nominated John Breckenridge who was for expanding slavery into the new territories</a:t>
            </a:r>
          </a:p>
          <a:p>
            <a:pPr>
              <a:defRPr/>
            </a:pPr>
            <a:r>
              <a:rPr lang="en-US" b="1" dirty="0"/>
              <a:t>Whigs and Know- Nothings </a:t>
            </a:r>
            <a:r>
              <a:rPr lang="en-US" dirty="0"/>
              <a:t>created a new party- Constitutional Union Party. Nominated John Bell of Tennessee</a:t>
            </a:r>
          </a:p>
          <a:p>
            <a:pPr lvl="1">
              <a:defRPr/>
            </a:pPr>
            <a:r>
              <a:rPr lang="en-US" sz="2400" dirty="0"/>
              <a:t>Promised to uphold the Constitution and he was against sectional politics</a:t>
            </a:r>
          </a:p>
          <a:p>
            <a:pPr>
              <a:defRPr/>
            </a:pPr>
            <a:r>
              <a:rPr lang="en-US" b="1" dirty="0"/>
              <a:t>Republican</a:t>
            </a:r>
            <a:r>
              <a:rPr lang="en-US" dirty="0"/>
              <a:t>s nominated moderate Abraham Lincoln.</a:t>
            </a:r>
          </a:p>
          <a:p>
            <a:pPr lvl="1">
              <a:defRPr/>
            </a:pPr>
            <a:r>
              <a:rPr lang="en-US" sz="2400" dirty="0"/>
              <a:t>wanted slavery to end and they wanted each state to control their own institutions </a:t>
            </a:r>
          </a:p>
          <a:p>
            <a:pPr lvl="1">
              <a:defRPr/>
            </a:pPr>
            <a:r>
              <a:rPr lang="en-US" sz="2400" dirty="0"/>
              <a:t>against the expansion of slavery but there would be no interference where it already existed.</a:t>
            </a:r>
          </a:p>
          <a:p>
            <a:pPr>
              <a:defRPr/>
            </a:pPr>
            <a:r>
              <a:rPr lang="en-US" dirty="0"/>
              <a:t>Lincoln won the election and he did not receive any electoral votes from the south. The election of 1860 demonstrated there were no national political parties, the north and the south were two political entities. </a:t>
            </a:r>
          </a:p>
          <a:p>
            <a:pPr indent="-274320" eaLnBrk="1" fontAlgn="auto" hangingPunct="1">
              <a:lnSpc>
                <a:spcPct val="80000"/>
              </a:lnSpc>
              <a:spcAft>
                <a:spcPts val="0"/>
              </a:spcAft>
              <a:defRPr/>
            </a:pPr>
            <a:endParaRPr lang="en-US" altLang="en-US" sz="1800" dirty="0"/>
          </a:p>
        </p:txBody>
      </p:sp>
      <mc:AlternateContent xmlns:mc="http://schemas.openxmlformats.org/markup-compatibility/2006">
        <mc:Choice xmlns:p14="http://schemas.microsoft.com/office/powerpoint/2010/main" Requires="p14">
          <p:contentPart p14:bwMode="auto" r:id="rId3">
            <p14:nvContentPartPr>
              <p14:cNvPr id="22532" name="Ink 4"/>
              <p14:cNvContentPartPr>
                <a14:cpLocks xmlns:a14="http://schemas.microsoft.com/office/drawing/2010/main" noRot="1" noChangeAspect="1" noEditPoints="1" noChangeArrowheads="1" noChangeShapeType="1"/>
              </p14:cNvContentPartPr>
              <p14:nvPr/>
            </p14:nvContentPartPr>
            <p14:xfrm>
              <a:off x="2147483647" y="2147483647"/>
              <a:ext cx="0" cy="0"/>
            </p14:xfrm>
          </p:contentPart>
        </mc:Choice>
        <mc:Fallback>
          <p:pic>
            <p:nvPicPr>
              <p:cNvPr id="22532" name="Ink 4"/>
              <p:cNvPicPr>
                <a:picLocks noRot="1" noChangeAspect="1" noEditPoints="1" noChangeArrowheads="1" noChangeShapeType="1"/>
              </p:cNvPicPr>
              <p:nvPr/>
            </p:nvPicPr>
            <p:blipFill>
              <a:blip r:embed="rId4"/>
              <a:stretch>
                <a:fillRect/>
              </a:stretch>
            </p:blipFill>
            <p:spPr>
              <a:xfrm>
                <a:off x="2147483647" y="2147483647"/>
                <a:ext cx="0" cy="0"/>
              </a:xfrm>
              <a:prstGeom prst="rect">
                <a:avLst/>
              </a:prstGeom>
            </p:spPr>
          </p:pic>
        </mc:Fallback>
      </mc:AlternateContent>
    </p:spTree>
    <p:extLst>
      <p:ext uri="{BB962C8B-B14F-4D97-AF65-F5344CB8AC3E}">
        <p14:creationId xmlns:p14="http://schemas.microsoft.com/office/powerpoint/2010/main" val="20947179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ltLang="en-US" smtClean="0"/>
          </a:p>
        </p:txBody>
      </p:sp>
      <p:pic>
        <p:nvPicPr>
          <p:cNvPr id="31747" name="Picture 4" descr="SE 34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228600"/>
            <a:ext cx="7924800" cy="6248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2789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Election of 1860</a:t>
            </a:r>
          </a:p>
        </p:txBody>
      </p:sp>
      <p:sp>
        <p:nvSpPr>
          <p:cNvPr id="32771" name="Rectangle 3"/>
          <p:cNvSpPr>
            <a:spLocks noGrp="1" noChangeArrowheads="1"/>
          </p:cNvSpPr>
          <p:nvPr>
            <p:ph idx="1"/>
          </p:nvPr>
        </p:nvSpPr>
        <p:spPr/>
        <p:txBody>
          <a:bodyPr/>
          <a:lstStyle/>
          <a:p>
            <a:pPr eaLnBrk="1" hangingPunct="1"/>
            <a:endParaRPr lang="en-US" altLang="en-US" smtClean="0"/>
          </a:p>
        </p:txBody>
      </p:sp>
      <p:pic>
        <p:nvPicPr>
          <p:cNvPr id="32772" name="Picture 5" descr="electoralcollege1860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763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31575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762000"/>
            <a:ext cx="7610475" cy="725488"/>
          </a:xfrm>
        </p:spPr>
        <p:txBody>
          <a:bodyPr/>
          <a:lstStyle/>
          <a:p>
            <a:pPr eaLnBrk="1" hangingPunct="1"/>
            <a:r>
              <a:rPr lang="en-US" altLang="en-US" smtClean="0"/>
              <a:t>The Union Collapses</a:t>
            </a:r>
          </a:p>
        </p:txBody>
      </p:sp>
      <p:sp>
        <p:nvSpPr>
          <p:cNvPr id="33795" name="Rectangle 3"/>
          <p:cNvSpPr>
            <a:spLocks noGrp="1" noChangeArrowheads="1"/>
          </p:cNvSpPr>
          <p:nvPr>
            <p:ph idx="1"/>
          </p:nvPr>
        </p:nvSpPr>
        <p:spPr>
          <a:xfrm>
            <a:off x="533400" y="1447800"/>
            <a:ext cx="7848600" cy="4876800"/>
          </a:xfrm>
        </p:spPr>
        <p:txBody>
          <a:bodyPr/>
          <a:lstStyle/>
          <a:p>
            <a:pPr eaLnBrk="1" hangingPunct="1">
              <a:lnSpc>
                <a:spcPct val="80000"/>
              </a:lnSpc>
            </a:pPr>
            <a:r>
              <a:rPr lang="en-US" altLang="en-US" sz="2000" smtClean="0"/>
              <a:t>The election of Lincoln convinced the south that they no longer had a voice in national government</a:t>
            </a:r>
          </a:p>
          <a:p>
            <a:pPr eaLnBrk="1" hangingPunct="1">
              <a:lnSpc>
                <a:spcPct val="80000"/>
              </a:lnSpc>
            </a:pPr>
            <a:r>
              <a:rPr lang="en-US" altLang="en-US" sz="2000" b="1" smtClean="0"/>
              <a:t>December 20 </a:t>
            </a:r>
            <a:r>
              <a:rPr lang="en-US" altLang="en-US" sz="2000" smtClean="0"/>
              <a:t>South Carolina voted for secession, over the next few weeks six other states of the deep south left the union. </a:t>
            </a:r>
          </a:p>
          <a:p>
            <a:pPr eaLnBrk="1" hangingPunct="1">
              <a:lnSpc>
                <a:spcPct val="80000"/>
              </a:lnSpc>
            </a:pPr>
            <a:r>
              <a:rPr lang="en-US" altLang="en-US" sz="2000" b="1" smtClean="0"/>
              <a:t>February 1861 </a:t>
            </a:r>
            <a:r>
              <a:rPr lang="en-US" altLang="en-US" sz="2000" smtClean="0"/>
              <a:t>the Confederate States of America  are formed with Jefferson Davis as their president. </a:t>
            </a:r>
          </a:p>
          <a:p>
            <a:pPr eaLnBrk="1" hangingPunct="1">
              <a:lnSpc>
                <a:spcPct val="80000"/>
              </a:lnSpc>
            </a:pPr>
            <a:r>
              <a:rPr lang="en-US" altLang="en-US" sz="2000" smtClean="0"/>
              <a:t>They adopted a constitution that allowed each state independence and protected slavery.</a:t>
            </a:r>
          </a:p>
          <a:p>
            <a:pPr eaLnBrk="1" hangingPunct="1">
              <a:lnSpc>
                <a:spcPct val="80000"/>
              </a:lnSpc>
            </a:pPr>
            <a:r>
              <a:rPr lang="en-US" altLang="en-US" sz="2000" smtClean="0"/>
              <a:t>Not all people  in the south supported the Confederacy</a:t>
            </a:r>
          </a:p>
          <a:p>
            <a:pPr eaLnBrk="1" hangingPunct="1">
              <a:lnSpc>
                <a:spcPct val="80000"/>
              </a:lnSpc>
            </a:pPr>
            <a:r>
              <a:rPr lang="en-US" altLang="en-US" sz="2000" smtClean="0"/>
              <a:t>Some politicians sought a compromise to solve the issue of slavery. John Crittenden plan would allow slavery south of the Missouri Compromise line and the federal government would reimburse slaveholders for un returned slaves. This was known as the </a:t>
            </a:r>
            <a:r>
              <a:rPr lang="en-US" altLang="en-US" sz="2000" b="1" i="1" smtClean="0"/>
              <a:t>Crittenden Compromise </a:t>
            </a:r>
            <a:r>
              <a:rPr lang="en-US" altLang="en-US" sz="2000" smtClean="0"/>
              <a:t>and it was defeated by the senate</a:t>
            </a:r>
          </a:p>
          <a:p>
            <a:pPr eaLnBrk="1" hangingPunct="1">
              <a:lnSpc>
                <a:spcPct val="80000"/>
              </a:lnSpc>
            </a:pPr>
            <a:r>
              <a:rPr lang="en-US" altLang="en-US" sz="2000" smtClean="0"/>
              <a:t>President Buchanan did little to stop secession and just waited out the last few months of his term</a:t>
            </a:r>
          </a:p>
        </p:txBody>
      </p:sp>
      <mc:AlternateContent xmlns:mc="http://schemas.openxmlformats.org/markup-compatibility/2006">
        <mc:Choice xmlns:p14="http://schemas.microsoft.com/office/powerpoint/2010/main" Requires="p14">
          <p:contentPart p14:bwMode="auto" r:id="rId2">
            <p14:nvContentPartPr>
              <p14:cNvPr id="24582" name="Ink 6"/>
              <p14:cNvContentPartPr>
                <a14:cpLocks xmlns:a14="http://schemas.microsoft.com/office/drawing/2010/main" noRot="1" noChangeAspect="1" noEditPoints="1" noChangeArrowheads="1" noChangeShapeType="1"/>
              </p14:cNvContentPartPr>
              <p14:nvPr/>
            </p14:nvContentPartPr>
            <p14:xfrm>
              <a:off x="2147483647" y="2147483647"/>
              <a:ext cx="0" cy="0"/>
            </p14:xfrm>
          </p:contentPart>
        </mc:Choice>
        <mc:Fallback>
          <p:pic>
            <p:nvPicPr>
              <p:cNvPr id="24582" name="Ink 6"/>
              <p:cNvPicPr>
                <a:picLocks noRot="1" noChangeAspect="1" noEditPoints="1" noChangeArrowheads="1" noChangeShapeType="1"/>
              </p:cNvPicPr>
              <p:nvPr/>
            </p:nvPicPr>
            <p:blipFill>
              <a:blip r:embed="rId3"/>
              <a:stretch>
                <a:fillRect/>
              </a:stretch>
            </p:blipFill>
            <p:spPr>
              <a:xfrm>
                <a:off x="2147483647" y="2147483647"/>
                <a:ext cx="0" cy="0"/>
              </a:xfrm>
              <a:prstGeom prst="rect">
                <a:avLst/>
              </a:prstGeom>
            </p:spPr>
          </p:pic>
        </mc:Fallback>
      </mc:AlternateContent>
    </p:spTree>
    <p:extLst>
      <p:ext uri="{BB962C8B-B14F-4D97-AF65-F5344CB8AC3E}">
        <p14:creationId xmlns:p14="http://schemas.microsoft.com/office/powerpoint/2010/main" val="25566946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09600"/>
            <a:ext cx="8153400" cy="573088"/>
          </a:xfrm>
        </p:spPr>
        <p:txBody>
          <a:bodyPr/>
          <a:lstStyle/>
          <a:p>
            <a:pPr eaLnBrk="1" hangingPunct="1"/>
            <a:r>
              <a:rPr lang="en-US" altLang="en-US" sz="2800" smtClean="0"/>
              <a:t>Identifications and Unit Questions- Chapter 3</a:t>
            </a:r>
          </a:p>
        </p:txBody>
      </p:sp>
      <p:sp>
        <p:nvSpPr>
          <p:cNvPr id="16387" name="Rectangle 4"/>
          <p:cNvSpPr>
            <a:spLocks noGrp="1" noChangeArrowheads="1"/>
          </p:cNvSpPr>
          <p:nvPr>
            <p:ph sz="quarter" idx="13"/>
          </p:nvPr>
        </p:nvSpPr>
        <p:spPr>
          <a:xfrm>
            <a:off x="533400" y="1295400"/>
            <a:ext cx="4800600" cy="5181600"/>
          </a:xfrm>
        </p:spPr>
        <p:txBody>
          <a:bodyPr/>
          <a:lstStyle/>
          <a:p>
            <a:pPr eaLnBrk="1" hangingPunct="1">
              <a:lnSpc>
                <a:spcPct val="80000"/>
              </a:lnSpc>
            </a:pPr>
            <a:r>
              <a:rPr lang="en-US" altLang="en-US" sz="2000" smtClean="0"/>
              <a:t>Describe the growing divide caused by slavery</a:t>
            </a:r>
          </a:p>
          <a:p>
            <a:pPr eaLnBrk="1" hangingPunct="1">
              <a:lnSpc>
                <a:spcPct val="80000"/>
              </a:lnSpc>
            </a:pPr>
            <a:r>
              <a:rPr lang="en-US" altLang="en-US" sz="2000" smtClean="0"/>
              <a:t>How were slaveholders views upheld by the federal government during the 1850’s</a:t>
            </a:r>
          </a:p>
          <a:p>
            <a:pPr eaLnBrk="1" hangingPunct="1">
              <a:lnSpc>
                <a:spcPct val="80000"/>
              </a:lnSpc>
            </a:pPr>
            <a:r>
              <a:rPr lang="en-US" altLang="en-US" sz="2000" smtClean="0"/>
              <a:t>Analyze and assess the events that led to the Civil War.</a:t>
            </a:r>
          </a:p>
          <a:p>
            <a:pPr eaLnBrk="1" hangingPunct="1">
              <a:lnSpc>
                <a:spcPct val="80000"/>
              </a:lnSpc>
            </a:pPr>
            <a:r>
              <a:rPr lang="en-US" altLang="en-US" sz="2000" smtClean="0"/>
              <a:t>Describe the advantages the north enjoyed during the Civil War.</a:t>
            </a:r>
          </a:p>
          <a:p>
            <a:pPr eaLnBrk="1" hangingPunct="1">
              <a:lnSpc>
                <a:spcPct val="80000"/>
              </a:lnSpc>
            </a:pPr>
            <a:r>
              <a:rPr lang="en-US" altLang="en-US" sz="2000" smtClean="0"/>
              <a:t>Analyze the impact the Civil War had on the north and the south (economic, political, social)</a:t>
            </a:r>
          </a:p>
          <a:p>
            <a:pPr eaLnBrk="1" hangingPunct="1">
              <a:lnSpc>
                <a:spcPct val="80000"/>
              </a:lnSpc>
            </a:pPr>
            <a:r>
              <a:rPr lang="en-US" altLang="en-US" sz="2000" smtClean="0"/>
              <a:t>Describe how Congress and the President differed on Reconstruction</a:t>
            </a:r>
          </a:p>
          <a:p>
            <a:pPr eaLnBrk="1" hangingPunct="1">
              <a:lnSpc>
                <a:spcPct val="80000"/>
              </a:lnSpc>
            </a:pPr>
            <a:r>
              <a:rPr lang="en-US" altLang="en-US" sz="2000" smtClean="0"/>
              <a:t>Assess the effect Reconstruction had on the south</a:t>
            </a:r>
          </a:p>
          <a:p>
            <a:pPr eaLnBrk="1" hangingPunct="1">
              <a:lnSpc>
                <a:spcPct val="80000"/>
              </a:lnSpc>
            </a:pPr>
            <a:endParaRPr lang="en-US" altLang="en-US" sz="1800" smtClean="0"/>
          </a:p>
          <a:p>
            <a:pPr eaLnBrk="1" hangingPunct="1">
              <a:lnSpc>
                <a:spcPct val="80000"/>
              </a:lnSpc>
            </a:pPr>
            <a:endParaRPr lang="en-US" altLang="en-US" sz="1800" smtClean="0"/>
          </a:p>
        </p:txBody>
      </p:sp>
      <p:sp>
        <p:nvSpPr>
          <p:cNvPr id="16388" name="Rectangle 5"/>
          <p:cNvSpPr>
            <a:spLocks noGrp="1" noChangeArrowheads="1"/>
          </p:cNvSpPr>
          <p:nvPr>
            <p:ph sz="quarter" idx="14"/>
          </p:nvPr>
        </p:nvSpPr>
        <p:spPr>
          <a:xfrm>
            <a:off x="5257800" y="1295400"/>
            <a:ext cx="3200400" cy="5029200"/>
          </a:xfrm>
        </p:spPr>
        <p:txBody>
          <a:bodyPr/>
          <a:lstStyle/>
          <a:p>
            <a:pPr eaLnBrk="1" hangingPunct="1">
              <a:lnSpc>
                <a:spcPct val="80000"/>
              </a:lnSpc>
            </a:pPr>
            <a:r>
              <a:rPr lang="en-US" altLang="en-US" sz="1400" b="1" smtClean="0"/>
              <a:t>Wilmot Proviso</a:t>
            </a:r>
          </a:p>
          <a:p>
            <a:pPr eaLnBrk="1" hangingPunct="1">
              <a:lnSpc>
                <a:spcPct val="80000"/>
              </a:lnSpc>
            </a:pPr>
            <a:r>
              <a:rPr lang="en-US" altLang="en-US" sz="1400" b="1" smtClean="0"/>
              <a:t>Free Soil Party</a:t>
            </a:r>
          </a:p>
          <a:p>
            <a:pPr eaLnBrk="1" hangingPunct="1">
              <a:lnSpc>
                <a:spcPct val="80000"/>
              </a:lnSpc>
            </a:pPr>
            <a:r>
              <a:rPr lang="en-US" altLang="en-US" sz="1400" b="1" smtClean="0"/>
              <a:t>Compromise of 1850</a:t>
            </a:r>
          </a:p>
          <a:p>
            <a:pPr eaLnBrk="1" hangingPunct="1">
              <a:lnSpc>
                <a:spcPct val="80000"/>
              </a:lnSpc>
            </a:pPr>
            <a:r>
              <a:rPr lang="en-US" altLang="en-US" sz="1400" b="1" smtClean="0"/>
              <a:t>Popular Sovereignty</a:t>
            </a:r>
          </a:p>
          <a:p>
            <a:pPr eaLnBrk="1" hangingPunct="1">
              <a:lnSpc>
                <a:spcPct val="80000"/>
              </a:lnSpc>
            </a:pPr>
            <a:r>
              <a:rPr lang="en-US" altLang="en-US" sz="1400" b="1" smtClean="0"/>
              <a:t>Kansas- Nebraska Act</a:t>
            </a:r>
          </a:p>
          <a:p>
            <a:pPr eaLnBrk="1" hangingPunct="1">
              <a:lnSpc>
                <a:spcPct val="80000"/>
              </a:lnSpc>
            </a:pPr>
            <a:r>
              <a:rPr lang="en-US" altLang="en-US" sz="1400" b="1" smtClean="0"/>
              <a:t>Bleeding Kansas</a:t>
            </a:r>
          </a:p>
          <a:p>
            <a:pPr eaLnBrk="1" hangingPunct="1">
              <a:lnSpc>
                <a:spcPct val="80000"/>
              </a:lnSpc>
            </a:pPr>
            <a:r>
              <a:rPr lang="en-US" altLang="en-US" sz="1400" b="1" i="1" smtClean="0"/>
              <a:t>Dred Scott v. Sanford</a:t>
            </a:r>
          </a:p>
          <a:p>
            <a:pPr eaLnBrk="1" hangingPunct="1">
              <a:lnSpc>
                <a:spcPct val="80000"/>
              </a:lnSpc>
            </a:pPr>
            <a:r>
              <a:rPr lang="en-US" altLang="en-US" sz="1400" b="1" smtClean="0"/>
              <a:t>John Brown</a:t>
            </a:r>
          </a:p>
          <a:p>
            <a:pPr eaLnBrk="1" hangingPunct="1">
              <a:lnSpc>
                <a:spcPct val="80000"/>
              </a:lnSpc>
            </a:pPr>
            <a:r>
              <a:rPr lang="en-US" altLang="en-US" sz="1400" b="1" smtClean="0"/>
              <a:t>Abraham Lincoln</a:t>
            </a:r>
          </a:p>
          <a:p>
            <a:pPr eaLnBrk="1" hangingPunct="1">
              <a:lnSpc>
                <a:spcPct val="80000"/>
              </a:lnSpc>
            </a:pPr>
            <a:r>
              <a:rPr lang="en-US" altLang="en-US" sz="1400" b="1" smtClean="0"/>
              <a:t>Republican Party</a:t>
            </a:r>
          </a:p>
          <a:p>
            <a:pPr eaLnBrk="1" hangingPunct="1">
              <a:lnSpc>
                <a:spcPct val="80000"/>
              </a:lnSpc>
            </a:pPr>
            <a:r>
              <a:rPr lang="en-US" altLang="en-US" sz="1400" b="1" smtClean="0"/>
              <a:t>Jefferson Davis</a:t>
            </a:r>
          </a:p>
          <a:p>
            <a:pPr eaLnBrk="1" hangingPunct="1">
              <a:lnSpc>
                <a:spcPct val="80000"/>
              </a:lnSpc>
            </a:pPr>
            <a:r>
              <a:rPr lang="en-US" altLang="en-US" sz="1400" b="1" smtClean="0"/>
              <a:t>Confederate States of America</a:t>
            </a:r>
          </a:p>
          <a:p>
            <a:pPr eaLnBrk="1" hangingPunct="1">
              <a:lnSpc>
                <a:spcPct val="80000"/>
              </a:lnSpc>
            </a:pPr>
            <a:r>
              <a:rPr lang="en-US" altLang="en-US" sz="1400" b="1" smtClean="0"/>
              <a:t>Crittenden Compromise</a:t>
            </a:r>
          </a:p>
          <a:p>
            <a:pPr eaLnBrk="1" hangingPunct="1">
              <a:lnSpc>
                <a:spcPct val="80000"/>
              </a:lnSpc>
            </a:pPr>
            <a:r>
              <a:rPr lang="en-US" altLang="en-US" sz="1400" b="1" smtClean="0"/>
              <a:t>Fort Sumter</a:t>
            </a:r>
          </a:p>
          <a:p>
            <a:pPr eaLnBrk="1" hangingPunct="1">
              <a:lnSpc>
                <a:spcPct val="80000"/>
              </a:lnSpc>
            </a:pPr>
            <a:r>
              <a:rPr lang="en-US" altLang="en-US" sz="1400" b="1" smtClean="0"/>
              <a:t>Robert E. Lee</a:t>
            </a:r>
          </a:p>
          <a:p>
            <a:pPr eaLnBrk="1" hangingPunct="1">
              <a:lnSpc>
                <a:spcPct val="80000"/>
              </a:lnSpc>
            </a:pPr>
            <a:r>
              <a:rPr lang="en-US" altLang="en-US" sz="1400" b="1" smtClean="0"/>
              <a:t>Ulysses S. Grant</a:t>
            </a:r>
          </a:p>
          <a:p>
            <a:pPr eaLnBrk="1" hangingPunct="1">
              <a:lnSpc>
                <a:spcPct val="80000"/>
              </a:lnSpc>
            </a:pPr>
            <a:r>
              <a:rPr lang="en-US" altLang="en-US" sz="1400" b="1" smtClean="0"/>
              <a:t>Emancipation Proclamation</a:t>
            </a:r>
          </a:p>
          <a:p>
            <a:pPr eaLnBrk="1" hangingPunct="1">
              <a:lnSpc>
                <a:spcPct val="80000"/>
              </a:lnSpc>
            </a:pPr>
            <a:r>
              <a:rPr lang="en-US" altLang="en-US" sz="1400" b="1" smtClean="0"/>
              <a:t>Anaconda Plan</a:t>
            </a:r>
          </a:p>
          <a:p>
            <a:pPr eaLnBrk="1" hangingPunct="1">
              <a:lnSpc>
                <a:spcPct val="80000"/>
              </a:lnSpc>
            </a:pPr>
            <a:r>
              <a:rPr lang="en-US" altLang="en-US" sz="1400" b="1" smtClean="0"/>
              <a:t>Total War</a:t>
            </a:r>
          </a:p>
          <a:p>
            <a:pPr eaLnBrk="1" hangingPunct="1">
              <a:lnSpc>
                <a:spcPct val="80000"/>
              </a:lnSpc>
            </a:pPr>
            <a:r>
              <a:rPr lang="en-US" altLang="en-US" sz="1400" b="1" smtClean="0"/>
              <a:t>Reconstruction</a:t>
            </a:r>
          </a:p>
          <a:p>
            <a:pPr eaLnBrk="1" hangingPunct="1">
              <a:lnSpc>
                <a:spcPct val="80000"/>
              </a:lnSpc>
            </a:pPr>
            <a:r>
              <a:rPr lang="en-US" altLang="en-US" sz="1400" b="1" smtClean="0"/>
              <a:t>13, 14, 15 Amendments</a:t>
            </a:r>
          </a:p>
          <a:p>
            <a:pPr eaLnBrk="1" hangingPunct="1">
              <a:lnSpc>
                <a:spcPct val="80000"/>
              </a:lnSpc>
            </a:pPr>
            <a:r>
              <a:rPr lang="en-US" altLang="en-US" sz="1400" b="1" smtClean="0"/>
              <a:t>Radical Republican</a:t>
            </a:r>
          </a:p>
          <a:p>
            <a:pPr eaLnBrk="1" hangingPunct="1">
              <a:lnSpc>
                <a:spcPct val="80000"/>
              </a:lnSpc>
            </a:pPr>
            <a:r>
              <a:rPr lang="en-US" altLang="en-US" sz="1400" b="1" smtClean="0"/>
              <a:t>Du jure segregation</a:t>
            </a:r>
          </a:p>
        </p:txBody>
      </p:sp>
    </p:spTree>
    <p:extLst>
      <p:ext uri="{BB962C8B-B14F-4D97-AF65-F5344CB8AC3E}">
        <p14:creationId xmlns:p14="http://schemas.microsoft.com/office/powerpoint/2010/main" val="23932816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altLang="en-US" smtClean="0"/>
          </a:p>
        </p:txBody>
      </p:sp>
      <p:pic>
        <p:nvPicPr>
          <p:cNvPr id="34819" name="Picture 4" descr="B53_PH_US_CT_Vo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685800"/>
            <a:ext cx="7086600" cy="5410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87493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838200"/>
            <a:ext cx="7024688" cy="649288"/>
          </a:xfrm>
        </p:spPr>
        <p:txBody>
          <a:bodyPr/>
          <a:lstStyle/>
          <a:p>
            <a:r>
              <a:rPr lang="en-US" altLang="en-US" smtClean="0"/>
              <a:t>End of the Waiting Game</a:t>
            </a:r>
          </a:p>
        </p:txBody>
      </p:sp>
      <p:sp>
        <p:nvSpPr>
          <p:cNvPr id="3" name="Content Placeholder 2"/>
          <p:cNvSpPr>
            <a:spLocks noGrp="1"/>
          </p:cNvSpPr>
          <p:nvPr>
            <p:ph idx="1"/>
          </p:nvPr>
        </p:nvSpPr>
        <p:spPr>
          <a:xfrm>
            <a:off x="609600" y="1676400"/>
            <a:ext cx="8001000" cy="2971800"/>
          </a:xfrm>
        </p:spPr>
        <p:txBody>
          <a:bodyPr>
            <a:normAutofit fontScale="70000" lnSpcReduction="20000"/>
          </a:bodyPr>
          <a:lstStyle/>
          <a:p>
            <a:pPr>
              <a:defRPr/>
            </a:pPr>
            <a:r>
              <a:rPr lang="en-US" dirty="0" smtClean="0"/>
              <a:t>Lincoln knew he faced a great task when he took office</a:t>
            </a:r>
          </a:p>
          <a:p>
            <a:pPr>
              <a:defRPr/>
            </a:pPr>
            <a:r>
              <a:rPr lang="en-US" dirty="0" smtClean="0"/>
              <a:t>Inaugural address was conciliatory toward the south He had no intention to  interfere with slavery where it existed, but he would preserve the Union. There would be no war unless the south started it </a:t>
            </a:r>
          </a:p>
          <a:p>
            <a:pPr>
              <a:defRPr/>
            </a:pPr>
            <a:r>
              <a:rPr lang="en-US" dirty="0" smtClean="0"/>
              <a:t>The southern states seized federal forts and arsenals. In South Carolina </a:t>
            </a:r>
          </a:p>
          <a:p>
            <a:pPr>
              <a:defRPr/>
            </a:pPr>
            <a:r>
              <a:rPr lang="en-US" dirty="0" smtClean="0"/>
              <a:t>April 1861 Fort Sumter,  in Charleston, S.C.</a:t>
            </a:r>
          </a:p>
          <a:p>
            <a:pPr>
              <a:defRPr/>
            </a:pPr>
            <a:r>
              <a:rPr lang="en-US" dirty="0" smtClean="0"/>
              <a:t>April 15 Lincoln asked for 75,000 Union troops to fight against the confederacy</a:t>
            </a:r>
          </a:p>
          <a:p>
            <a:pPr>
              <a:defRPr/>
            </a:pPr>
            <a:r>
              <a:rPr lang="en-US" dirty="0" smtClean="0"/>
              <a:t>The Confederacy began to raise troops and Arkansas, Tennessee, and North Carolina left the Union</a:t>
            </a:r>
          </a:p>
          <a:p>
            <a:pPr>
              <a:defRPr/>
            </a:pPr>
            <a:r>
              <a:rPr lang="en-US" dirty="0" smtClean="0"/>
              <a:t>Both sides predicted a short war…..</a:t>
            </a: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800600"/>
            <a:ext cx="57626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016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altLang="en-US" smtClean="0"/>
          </a:p>
        </p:txBody>
      </p:sp>
      <p:sp>
        <p:nvSpPr>
          <p:cNvPr id="36867" name="Rectangle 3"/>
          <p:cNvSpPr>
            <a:spLocks noGrp="1" noChangeArrowheads="1"/>
          </p:cNvSpPr>
          <p:nvPr>
            <p:ph idx="1"/>
          </p:nvPr>
        </p:nvSpPr>
        <p:spPr/>
        <p:txBody>
          <a:bodyPr/>
          <a:lstStyle/>
          <a:p>
            <a:pPr eaLnBrk="1" hangingPunct="1"/>
            <a:endParaRPr lang="en-US" altLang="en-US" smtClean="0"/>
          </a:p>
        </p:txBody>
      </p:sp>
      <p:pic>
        <p:nvPicPr>
          <p:cNvPr id="36868" name="Picture 5" descr="page1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153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404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077200" cy="1143000"/>
          </a:xfrm>
        </p:spPr>
        <p:txBody>
          <a:bodyPr/>
          <a:lstStyle/>
          <a:p>
            <a:pPr eaLnBrk="1" hangingPunct="1"/>
            <a:r>
              <a:rPr lang="en-US" altLang="en-US" sz="2800" smtClean="0"/>
              <a:t>The First Modern War, Advantages and Disadvantages for Both Sides</a:t>
            </a:r>
          </a:p>
        </p:txBody>
      </p:sp>
      <p:sp>
        <p:nvSpPr>
          <p:cNvPr id="37891" name="Rectangle 3"/>
          <p:cNvSpPr>
            <a:spLocks noGrp="1" noChangeArrowheads="1"/>
          </p:cNvSpPr>
          <p:nvPr>
            <p:ph idx="1"/>
          </p:nvPr>
        </p:nvSpPr>
        <p:spPr>
          <a:xfrm>
            <a:off x="685800" y="1905000"/>
            <a:ext cx="7772400" cy="4419600"/>
          </a:xfrm>
        </p:spPr>
        <p:txBody>
          <a:bodyPr/>
          <a:lstStyle/>
          <a:p>
            <a:pPr eaLnBrk="1" hangingPunct="1">
              <a:lnSpc>
                <a:spcPct val="80000"/>
              </a:lnSpc>
            </a:pPr>
            <a:r>
              <a:rPr lang="en-US" altLang="en-US" sz="2000" smtClean="0"/>
              <a:t>The Civil  War was the first modern war. New technologies and devices mobilized men and materials- railroad transport, artillery, repeating rifles, ironclad ships, telegraph, trenches, wire entanglements were all battlefield devices used for the first time</a:t>
            </a:r>
          </a:p>
          <a:p>
            <a:pPr eaLnBrk="1" hangingPunct="1">
              <a:lnSpc>
                <a:spcPct val="80000"/>
              </a:lnSpc>
            </a:pPr>
            <a:endParaRPr lang="en-US" altLang="en-US" sz="2000" smtClean="0"/>
          </a:p>
          <a:p>
            <a:pPr eaLnBrk="1" hangingPunct="1">
              <a:lnSpc>
                <a:spcPct val="80000"/>
              </a:lnSpc>
              <a:buFont typeface="Wingdings" pitchFamily="2" charset="2"/>
              <a:buNone/>
            </a:pPr>
            <a:endParaRPr lang="en-US" altLang="en-US" sz="2000" smtClean="0"/>
          </a:p>
          <a:p>
            <a:pPr eaLnBrk="1" hangingPunct="1">
              <a:lnSpc>
                <a:spcPct val="80000"/>
              </a:lnSpc>
            </a:pPr>
            <a:r>
              <a:rPr lang="en-US" altLang="en-US" sz="2000" smtClean="0"/>
              <a:t> </a:t>
            </a:r>
            <a:r>
              <a:rPr lang="en-US" altLang="en-US" sz="2000" b="1" u="sng" smtClean="0"/>
              <a:t>Advantages for the north:</a:t>
            </a:r>
            <a:r>
              <a:rPr lang="en-US" altLang="en-US" sz="2000" smtClean="0"/>
              <a:t> industrial capacity (iron, weapons, textiles, shoes), population (4:1) transportation (more miles of railroad), finance, established government, navy</a:t>
            </a:r>
          </a:p>
          <a:p>
            <a:pPr eaLnBrk="1" hangingPunct="1">
              <a:lnSpc>
                <a:spcPct val="80000"/>
              </a:lnSpc>
            </a:pPr>
            <a:r>
              <a:rPr lang="en-US" altLang="en-US" sz="2000" b="1" u="sng" smtClean="0"/>
              <a:t>Advantages for the south:</a:t>
            </a:r>
            <a:r>
              <a:rPr lang="en-US" altLang="en-US" sz="2000" smtClean="0"/>
              <a:t> had more experienced military commanders (Robert E. Lee), had a military tradition and a history of expansionism, the southerners were more highly committed to their cause </a:t>
            </a:r>
          </a:p>
          <a:p>
            <a:pPr eaLnBrk="1" hangingPunct="1">
              <a:lnSpc>
                <a:spcPct val="80000"/>
              </a:lnSpc>
              <a:buFont typeface="Wingdings" pitchFamily="2" charset="2"/>
              <a:buNone/>
            </a:pPr>
            <a:endParaRPr lang="en-US" altLang="en-US" sz="2000" smtClean="0"/>
          </a:p>
        </p:txBody>
      </p:sp>
    </p:spTree>
    <p:extLst>
      <p:ext uri="{BB962C8B-B14F-4D97-AF65-F5344CB8AC3E}">
        <p14:creationId xmlns:p14="http://schemas.microsoft.com/office/powerpoint/2010/main" val="3735624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9"/>
          <p:cNvSpPr>
            <a:spLocks noGrp="1" noChangeArrowheads="1"/>
          </p:cNvSpPr>
          <p:nvPr>
            <p:ph type="title"/>
          </p:nvPr>
        </p:nvSpPr>
        <p:spPr/>
        <p:txBody>
          <a:bodyPr/>
          <a:lstStyle/>
          <a:p>
            <a:pPr eaLnBrk="1" hangingPunct="1"/>
            <a:endParaRPr lang="en-US" altLang="en-US" smtClean="0"/>
          </a:p>
        </p:txBody>
      </p:sp>
      <p:pic>
        <p:nvPicPr>
          <p:cNvPr id="35844" name="Picture 4" descr="B54a_PH_US_CT_Vol"/>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685800"/>
            <a:ext cx="3810000" cy="5943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5" descr="SE 361"/>
          <p:cNvPicPr>
            <a:picLocks noChangeAspect="1" noChangeArrowheads="1"/>
          </p:cNvPicPr>
          <p:nvPr/>
        </p:nvPicPr>
        <p:blipFill>
          <a:blip r:embed="rId3">
            <a:extLst>
              <a:ext uri="{28A0092B-C50C-407E-A947-70E740481C1C}">
                <a14:useLocalDpi xmlns:a14="http://schemas.microsoft.com/office/drawing/2010/main" val="0"/>
              </a:ext>
            </a:extLst>
          </a:blip>
          <a:srcRect r="204" b="478"/>
          <a:stretch>
            <a:fillRect/>
          </a:stretch>
        </p:blipFill>
        <p:spPr bwMode="auto">
          <a:xfrm>
            <a:off x="4419600" y="2057400"/>
            <a:ext cx="4464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6102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amond(in)">
                                      <p:cBhvr>
                                        <p:cTn id="7" dur="20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checkerboard(across)">
                                      <p:cBhvr>
                                        <p:cTn id="12"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533400"/>
            <a:ext cx="7024688" cy="1143000"/>
          </a:xfrm>
        </p:spPr>
        <p:txBody>
          <a:bodyPr/>
          <a:lstStyle/>
          <a:p>
            <a:pPr eaLnBrk="1" hangingPunct="1"/>
            <a:r>
              <a:rPr lang="en-US" altLang="en-US" smtClean="0"/>
              <a:t>War Strategies</a:t>
            </a:r>
          </a:p>
        </p:txBody>
      </p:sp>
      <p:sp>
        <p:nvSpPr>
          <p:cNvPr id="39939" name="Rectangle 3"/>
          <p:cNvSpPr>
            <a:spLocks noGrp="1" noChangeArrowheads="1"/>
          </p:cNvSpPr>
          <p:nvPr>
            <p:ph idx="1"/>
          </p:nvPr>
        </p:nvSpPr>
        <p:spPr>
          <a:xfrm>
            <a:off x="609600" y="1828800"/>
            <a:ext cx="7848600" cy="4572000"/>
          </a:xfrm>
        </p:spPr>
        <p:txBody>
          <a:bodyPr/>
          <a:lstStyle/>
          <a:p>
            <a:pPr eaLnBrk="1" hangingPunct="1">
              <a:lnSpc>
                <a:spcPct val="90000"/>
              </a:lnSpc>
              <a:buFont typeface="Wingdings" pitchFamily="2" charset="2"/>
              <a:buChar char="§"/>
            </a:pPr>
            <a:r>
              <a:rPr lang="en-US" altLang="en-US" sz="2800" b="1" u="sng" smtClean="0"/>
              <a:t>North</a:t>
            </a:r>
            <a:r>
              <a:rPr lang="en-US" altLang="en-US" sz="2800" smtClean="0"/>
              <a:t>- Had to conquer the Confederacy on southern soil</a:t>
            </a:r>
          </a:p>
          <a:p>
            <a:pPr eaLnBrk="1" hangingPunct="1">
              <a:lnSpc>
                <a:spcPct val="90000"/>
              </a:lnSpc>
              <a:buFont typeface="Wingdings" pitchFamily="2" charset="2"/>
              <a:buChar char="§"/>
            </a:pPr>
            <a:r>
              <a:rPr lang="en-US" altLang="en-US" sz="2800" b="1" u="sng" smtClean="0"/>
              <a:t>South</a:t>
            </a:r>
            <a:r>
              <a:rPr lang="en-US" altLang="en-US" sz="2800" smtClean="0"/>
              <a:t>- Had to defend their territory until the north became tired of fighting</a:t>
            </a:r>
          </a:p>
          <a:p>
            <a:pPr eaLnBrk="1" hangingPunct="1">
              <a:lnSpc>
                <a:spcPct val="90000"/>
              </a:lnSpc>
              <a:buFont typeface="Wingdings" pitchFamily="2" charset="2"/>
              <a:buChar char="§"/>
            </a:pPr>
            <a:r>
              <a:rPr lang="en-US" altLang="en-US" sz="2800" smtClean="0"/>
              <a:t>Northern generals developed the </a:t>
            </a:r>
            <a:r>
              <a:rPr lang="en-US" altLang="en-US" sz="2800" b="1" i="1" smtClean="0"/>
              <a:t>Anaconda Plan</a:t>
            </a:r>
            <a:r>
              <a:rPr lang="en-US" altLang="en-US" sz="2800" smtClean="0"/>
              <a:t> to defeat the south. They wanted to control the coastlines and the Mississippi River and slowly squeeze the south. The southerners could not receive supplies from the outside.</a:t>
            </a:r>
            <a:endParaRPr lang="en-US" altLang="en-US" sz="2800" b="1" u="sng" smtClean="0"/>
          </a:p>
        </p:txBody>
      </p:sp>
    </p:spTree>
    <p:extLst>
      <p:ext uri="{BB962C8B-B14F-4D97-AF65-F5344CB8AC3E}">
        <p14:creationId xmlns:p14="http://schemas.microsoft.com/office/powerpoint/2010/main" val="370552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3" y="155575"/>
            <a:ext cx="8308975"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111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The War</a:t>
            </a:r>
          </a:p>
        </p:txBody>
      </p:sp>
      <p:sp>
        <p:nvSpPr>
          <p:cNvPr id="41987" name="Rectangle 3"/>
          <p:cNvSpPr>
            <a:spLocks noGrp="1" noChangeArrowheads="1"/>
          </p:cNvSpPr>
          <p:nvPr>
            <p:ph type="body" sz="half" idx="1"/>
          </p:nvPr>
        </p:nvSpPr>
        <p:spPr>
          <a:xfrm>
            <a:off x="609600" y="1676400"/>
            <a:ext cx="4648200" cy="4724400"/>
          </a:xfrm>
        </p:spPr>
        <p:txBody>
          <a:bodyPr/>
          <a:lstStyle/>
          <a:p>
            <a:pPr eaLnBrk="1" hangingPunct="1">
              <a:lnSpc>
                <a:spcPct val="80000"/>
              </a:lnSpc>
            </a:pPr>
            <a:r>
              <a:rPr lang="en-US" altLang="en-US" sz="1800" smtClean="0"/>
              <a:t>The first battles took place on the east coast, mostly in Virginia. Both sides were trying to capture the other sides capitals ( Washington, D.C. and Richmond, VA) </a:t>
            </a:r>
          </a:p>
          <a:p>
            <a:pPr eaLnBrk="1" hangingPunct="1">
              <a:lnSpc>
                <a:spcPct val="80000"/>
              </a:lnSpc>
            </a:pPr>
            <a:r>
              <a:rPr lang="en-US" altLang="en-US" sz="1800" smtClean="0"/>
              <a:t>1861-1863-Nobody could gain an advantage and a stalemate occurred. Many in the north and south wanted peace</a:t>
            </a:r>
          </a:p>
          <a:p>
            <a:pPr eaLnBrk="1" hangingPunct="1">
              <a:lnSpc>
                <a:spcPct val="80000"/>
              </a:lnSpc>
            </a:pPr>
            <a:r>
              <a:rPr lang="en-US" altLang="en-US" sz="1800" smtClean="0"/>
              <a:t>Many were shocked by the causalities produced by the new weapons. Photography allowed the images of war to be seen by people far removed from it </a:t>
            </a:r>
          </a:p>
          <a:p>
            <a:pPr eaLnBrk="1" hangingPunct="1">
              <a:lnSpc>
                <a:spcPct val="80000"/>
              </a:lnSpc>
            </a:pPr>
            <a:r>
              <a:rPr lang="en-US" altLang="en-US" sz="1800" smtClean="0"/>
              <a:t>Poor medical care ensured that many of the wounded died from infection</a:t>
            </a:r>
          </a:p>
        </p:txBody>
      </p:sp>
      <p:sp>
        <p:nvSpPr>
          <p:cNvPr id="41988" name="Rectangle 6"/>
          <p:cNvSpPr>
            <a:spLocks noGrp="1" noChangeArrowheads="1"/>
          </p:cNvSpPr>
          <p:nvPr>
            <p:ph sz="half" idx="2"/>
          </p:nvPr>
        </p:nvSpPr>
        <p:spPr>
          <a:xfrm>
            <a:off x="5867400" y="1981200"/>
            <a:ext cx="2743200" cy="4114800"/>
          </a:xfrm>
          <a:solidFill>
            <a:schemeClr val="tx1"/>
          </a:solidFill>
        </p:spPr>
        <p:txBody>
          <a:bodyPr/>
          <a:lstStyle/>
          <a:p>
            <a:pPr eaLnBrk="1" hangingPunct="1"/>
            <a:endParaRPr lang="en-US" altLang="en-US" sz="2800" smtClean="0"/>
          </a:p>
        </p:txBody>
      </p:sp>
      <p:pic>
        <p:nvPicPr>
          <p:cNvPr id="41989" name="Picture 8" descr="00915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33600"/>
            <a:ext cx="34258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9222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5575"/>
            <a:ext cx="86868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01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0"/>
            <a:ext cx="7024688" cy="801688"/>
          </a:xfrm>
        </p:spPr>
        <p:txBody>
          <a:bodyPr/>
          <a:lstStyle/>
          <a:p>
            <a:pPr eaLnBrk="1" hangingPunct="1"/>
            <a:r>
              <a:rPr lang="en-US" altLang="en-US" smtClean="0"/>
              <a:t>Union in Crisis</a:t>
            </a:r>
            <a:endParaRPr lang="en-US" altLang="en-US" sz="2400" smtClean="0"/>
          </a:p>
        </p:txBody>
      </p:sp>
      <p:sp>
        <p:nvSpPr>
          <p:cNvPr id="4099" name="Rectangle 3"/>
          <p:cNvSpPr>
            <a:spLocks noGrp="1" noChangeArrowheads="1"/>
          </p:cNvSpPr>
          <p:nvPr>
            <p:ph idx="1"/>
          </p:nvPr>
        </p:nvSpPr>
        <p:spPr>
          <a:xfrm>
            <a:off x="685800" y="1676400"/>
            <a:ext cx="7696200" cy="4724400"/>
          </a:xfrm>
        </p:spPr>
        <p:txBody>
          <a:bodyPr rtlCol="0">
            <a:normAutofit/>
          </a:bodyPr>
          <a:lstStyle/>
          <a:p>
            <a:pPr eaLnBrk="1" hangingPunct="1">
              <a:defRPr/>
            </a:pPr>
            <a:r>
              <a:rPr lang="en-US" sz="1800" dirty="0" smtClean="0"/>
              <a:t>The </a:t>
            </a:r>
            <a:r>
              <a:rPr lang="en-US" sz="1800" dirty="0"/>
              <a:t>north had developed an industrial </a:t>
            </a:r>
            <a:r>
              <a:rPr lang="en-US" sz="1800" dirty="0" smtClean="0"/>
              <a:t>economy</a:t>
            </a:r>
          </a:p>
          <a:p>
            <a:pPr eaLnBrk="1" hangingPunct="1">
              <a:defRPr/>
            </a:pPr>
            <a:r>
              <a:rPr lang="en-US" sz="1800" dirty="0" smtClean="0"/>
              <a:t> The </a:t>
            </a:r>
            <a:r>
              <a:rPr lang="en-US" sz="1800" dirty="0"/>
              <a:t>south developed an agricultural economy based on slavery</a:t>
            </a:r>
          </a:p>
          <a:p>
            <a:pPr eaLnBrk="1" hangingPunct="1">
              <a:defRPr/>
            </a:pPr>
            <a:r>
              <a:rPr lang="en-US" sz="1800" dirty="0"/>
              <a:t>The issue of slavery and its expansion began to divide the north and south during the first half of the 1800’s</a:t>
            </a:r>
          </a:p>
          <a:p>
            <a:pPr lvl="1" eaLnBrk="1" hangingPunct="1">
              <a:defRPr/>
            </a:pPr>
            <a:r>
              <a:rPr lang="en-US" sz="1600" dirty="0"/>
              <a:t>political (where would slavery expand?) and moral (abolition)</a:t>
            </a:r>
          </a:p>
          <a:p>
            <a:pPr eaLnBrk="1" hangingPunct="1">
              <a:defRPr/>
            </a:pPr>
            <a:r>
              <a:rPr lang="en-US" sz="1800" dirty="0"/>
              <a:t>To prevent the expansion of slavery David Wilmot proposed </a:t>
            </a:r>
            <a:r>
              <a:rPr lang="en-US" sz="1800" i="1" dirty="0"/>
              <a:t>Wilmot Proviso</a:t>
            </a:r>
            <a:endParaRPr lang="en-US" sz="1800" dirty="0"/>
          </a:p>
          <a:p>
            <a:pPr lvl="1" eaLnBrk="1" hangingPunct="1">
              <a:defRPr/>
            </a:pPr>
            <a:r>
              <a:rPr lang="en-US" sz="1600" dirty="0"/>
              <a:t>banned slavery in new territory acquired . It never became a law but caused more division between the two regions</a:t>
            </a:r>
          </a:p>
          <a:p>
            <a:pPr eaLnBrk="1" hangingPunct="1">
              <a:defRPr/>
            </a:pPr>
            <a:r>
              <a:rPr lang="en-US" sz="1800" dirty="0"/>
              <a:t>Senator John Calhoun </a:t>
            </a:r>
            <a:r>
              <a:rPr lang="en-US" sz="1800" dirty="0" smtClean="0"/>
              <a:t>preventing </a:t>
            </a:r>
            <a:r>
              <a:rPr lang="en-US" sz="1800" dirty="0"/>
              <a:t>the expansion of slavery would violate the Fifth Amendment because it would deny citizens property without due process of law. Since slaves were property it was unconstitutional to deny this expansion</a:t>
            </a:r>
          </a:p>
          <a:p>
            <a:pPr indent="-274320" eaLnBrk="1" fontAlgn="auto" hangingPunct="1">
              <a:lnSpc>
                <a:spcPct val="80000"/>
              </a:lnSpc>
              <a:spcAft>
                <a:spcPts val="0"/>
              </a:spcAft>
              <a:defRPr/>
            </a:pPr>
            <a:endParaRPr lang="en-US" altLang="en-US" sz="1800" dirty="0"/>
          </a:p>
        </p:txBody>
      </p:sp>
    </p:spTree>
    <p:extLst>
      <p:ext uri="{BB962C8B-B14F-4D97-AF65-F5344CB8AC3E}">
        <p14:creationId xmlns:p14="http://schemas.microsoft.com/office/powerpoint/2010/main" val="204157980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09600"/>
            <a:ext cx="8077200" cy="685800"/>
          </a:xfrm>
        </p:spPr>
        <p:txBody>
          <a:bodyPr/>
          <a:lstStyle/>
          <a:p>
            <a:pPr eaLnBrk="1" hangingPunct="1"/>
            <a:r>
              <a:rPr lang="en-US" altLang="en-US" sz="3200" smtClean="0"/>
              <a:t>New Political Parties and Compromise</a:t>
            </a:r>
          </a:p>
        </p:txBody>
      </p:sp>
      <p:sp>
        <p:nvSpPr>
          <p:cNvPr id="7171" name="Rectangle 3"/>
          <p:cNvSpPr>
            <a:spLocks noGrp="1" noChangeArrowheads="1"/>
          </p:cNvSpPr>
          <p:nvPr>
            <p:ph idx="1"/>
          </p:nvPr>
        </p:nvSpPr>
        <p:spPr>
          <a:xfrm>
            <a:off x="685800" y="1371600"/>
            <a:ext cx="7772400" cy="4876800"/>
          </a:xfrm>
        </p:spPr>
        <p:txBody>
          <a:bodyPr rtlCol="0">
            <a:normAutofit/>
          </a:bodyPr>
          <a:lstStyle/>
          <a:p>
            <a:pPr>
              <a:lnSpc>
                <a:spcPct val="80000"/>
              </a:lnSpc>
              <a:defRPr/>
            </a:pPr>
            <a:r>
              <a:rPr lang="en-US" altLang="en-US" sz="2000" dirty="0" smtClean="0"/>
              <a:t>The Wilmot Proviso provided the basis for the formation of the </a:t>
            </a:r>
            <a:r>
              <a:rPr lang="en-US" altLang="en-US" sz="2000" b="1" dirty="0" smtClean="0"/>
              <a:t>Free Soil Party. </a:t>
            </a:r>
          </a:p>
          <a:p>
            <a:pPr lvl="1">
              <a:lnSpc>
                <a:spcPct val="80000"/>
              </a:lnSpc>
              <a:defRPr/>
            </a:pPr>
            <a:r>
              <a:rPr lang="en-US" altLang="en-US" sz="2000" dirty="0" smtClean="0"/>
              <a:t>did not support abolition could support the exclusion of slavery in the new territories. ideas </a:t>
            </a:r>
          </a:p>
          <a:p>
            <a:pPr lvl="1">
              <a:lnSpc>
                <a:spcPct val="80000"/>
              </a:lnSpc>
              <a:defRPr/>
            </a:pPr>
            <a:r>
              <a:rPr lang="en-US" altLang="en-US" sz="2000" dirty="0" smtClean="0"/>
              <a:t>supported by the Northwest Ordinance and the Missouri Compromise</a:t>
            </a:r>
            <a:r>
              <a:rPr lang="en-US" altLang="en-US" sz="1600" dirty="0" smtClean="0"/>
              <a:t>.</a:t>
            </a:r>
          </a:p>
          <a:p>
            <a:pPr lvl="1">
              <a:lnSpc>
                <a:spcPct val="80000"/>
              </a:lnSpc>
              <a:defRPr/>
            </a:pPr>
            <a:r>
              <a:rPr lang="en-US" altLang="en-US" sz="2000" dirty="0" smtClean="0"/>
              <a:t>Martin Van Buren was their presidential candidate in 1848</a:t>
            </a:r>
          </a:p>
          <a:p>
            <a:pPr>
              <a:lnSpc>
                <a:spcPct val="80000"/>
              </a:lnSpc>
              <a:defRPr/>
            </a:pPr>
            <a:r>
              <a:rPr lang="en-US" altLang="en-US" sz="2000" dirty="0"/>
              <a:t>1850 California applied for admission as a free state. </a:t>
            </a:r>
          </a:p>
          <a:p>
            <a:pPr>
              <a:lnSpc>
                <a:spcPct val="80000"/>
              </a:lnSpc>
              <a:defRPr/>
            </a:pPr>
            <a:r>
              <a:rPr lang="en-US" altLang="en-US" sz="2000" b="1" dirty="0" smtClean="0"/>
              <a:t>Compromise </a:t>
            </a:r>
            <a:r>
              <a:rPr lang="en-US" altLang="en-US" sz="2000" b="1" dirty="0"/>
              <a:t>of 1850 </a:t>
            </a:r>
            <a:r>
              <a:rPr lang="en-US" altLang="en-US" sz="2000" dirty="0"/>
              <a:t>allowed California to be free but the other new territories would decide the issue of slavery by </a:t>
            </a:r>
            <a:r>
              <a:rPr lang="en-US" altLang="en-US" sz="2000" b="1" i="1" dirty="0"/>
              <a:t>popular sovereignty </a:t>
            </a:r>
            <a:r>
              <a:rPr lang="en-US" altLang="en-US" sz="2000" i="1" dirty="0"/>
              <a:t>(PEOPLE DECIDE TO PERMIT SLAVERY OR NOT)</a:t>
            </a:r>
            <a:r>
              <a:rPr lang="en-US" altLang="en-US" sz="2000" dirty="0"/>
              <a:t>. This undid the Missouri Compromise</a:t>
            </a:r>
          </a:p>
          <a:p>
            <a:pPr lvl="1">
              <a:lnSpc>
                <a:spcPct val="80000"/>
              </a:lnSpc>
              <a:defRPr/>
            </a:pPr>
            <a:r>
              <a:rPr lang="en-US" altLang="en-US" sz="2000" dirty="0" smtClean="0"/>
              <a:t> CA admitted as a free state and other issues that dealt with slavery and territorial acquisition</a:t>
            </a:r>
          </a:p>
          <a:p>
            <a:pPr>
              <a:lnSpc>
                <a:spcPct val="80000"/>
              </a:lnSpc>
              <a:defRPr/>
            </a:pPr>
            <a:r>
              <a:rPr lang="en-US" altLang="en-US" sz="2000" dirty="0" smtClean="0"/>
              <a:t>The Compromise of 1850 also included the Fugitive Slave Act </a:t>
            </a:r>
          </a:p>
          <a:p>
            <a:pPr indent="-274320" eaLnBrk="1" fontAlgn="auto" hangingPunct="1">
              <a:lnSpc>
                <a:spcPct val="80000"/>
              </a:lnSpc>
              <a:spcAft>
                <a:spcPts val="0"/>
              </a:spcAft>
              <a:defRPr/>
            </a:pPr>
            <a:endParaRPr lang="en-US" altLang="en-US" sz="2000" i="1" dirty="0"/>
          </a:p>
        </p:txBody>
      </p:sp>
    </p:spTree>
    <p:extLst>
      <p:ext uri="{BB962C8B-B14F-4D97-AF65-F5344CB8AC3E}">
        <p14:creationId xmlns:p14="http://schemas.microsoft.com/office/powerpoint/2010/main" val="134382952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smtClean="0"/>
          </a:p>
        </p:txBody>
      </p:sp>
      <p:pic>
        <p:nvPicPr>
          <p:cNvPr id="19459" name="Picture 4" descr="SE 3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186" b="533"/>
          <a:stretch>
            <a:fillRect/>
          </a:stretch>
        </p:blipFill>
        <p:spPr>
          <a:xfrm>
            <a:off x="533400" y="609600"/>
            <a:ext cx="4191000" cy="5791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0"/>
            <a:ext cx="39131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968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85800"/>
            <a:ext cx="7534275" cy="1143000"/>
          </a:xfrm>
        </p:spPr>
        <p:txBody>
          <a:bodyPr/>
          <a:lstStyle/>
          <a:p>
            <a:pPr eaLnBrk="1" hangingPunct="1"/>
            <a:r>
              <a:rPr lang="en-US" altLang="en-US" sz="3200" smtClean="0"/>
              <a:t>Fugitive Slave Act and Dred Scott Decision</a:t>
            </a:r>
          </a:p>
        </p:txBody>
      </p:sp>
      <p:sp>
        <p:nvSpPr>
          <p:cNvPr id="11267" name="Rectangle 3"/>
          <p:cNvSpPr>
            <a:spLocks noGrp="1" noChangeArrowheads="1"/>
          </p:cNvSpPr>
          <p:nvPr>
            <p:ph idx="1"/>
          </p:nvPr>
        </p:nvSpPr>
        <p:spPr>
          <a:xfrm>
            <a:off x="609600" y="1828800"/>
            <a:ext cx="7772400" cy="4648200"/>
          </a:xfrm>
        </p:spPr>
        <p:txBody>
          <a:bodyPr rtlCol="0">
            <a:normAutofit/>
          </a:bodyPr>
          <a:lstStyle/>
          <a:p>
            <a:pPr marL="0" indent="0">
              <a:lnSpc>
                <a:spcPct val="80000"/>
              </a:lnSpc>
              <a:buFont typeface="Wingdings 2" pitchFamily="18" charset="2"/>
              <a:buNone/>
              <a:defRPr/>
            </a:pPr>
            <a:r>
              <a:rPr lang="en-US" altLang="en-US" sz="1800" b="1" dirty="0" smtClean="0"/>
              <a:t>Fugitive Slave Act.</a:t>
            </a:r>
          </a:p>
          <a:p>
            <a:pPr>
              <a:lnSpc>
                <a:spcPct val="80000"/>
              </a:lnSpc>
              <a:defRPr/>
            </a:pPr>
            <a:r>
              <a:rPr lang="en-US" altLang="en-US" sz="1800" dirty="0" smtClean="0"/>
              <a:t>Allowed the arrest of any person that was accused of being a runaway slave, denied a jury trial to fugitive slaves, and required citizens to help capture runaway slaves</a:t>
            </a:r>
          </a:p>
          <a:p>
            <a:pPr lvl="1">
              <a:lnSpc>
                <a:spcPct val="80000"/>
              </a:lnSpc>
              <a:defRPr/>
            </a:pPr>
            <a:r>
              <a:rPr lang="en-US" altLang="en-US" sz="1800" dirty="0" smtClean="0"/>
              <a:t>Many northerners resented that the federal government forced them to support the slave system</a:t>
            </a:r>
          </a:p>
          <a:p>
            <a:pPr lvl="1">
              <a:lnSpc>
                <a:spcPct val="80000"/>
              </a:lnSpc>
              <a:defRPr/>
            </a:pPr>
            <a:r>
              <a:rPr lang="en-US" altLang="en-US" sz="1800" dirty="0" smtClean="0"/>
              <a:t>northern states passed personal liberty laws that nullified the Fugitive Slave Act</a:t>
            </a:r>
          </a:p>
          <a:p>
            <a:pPr>
              <a:lnSpc>
                <a:spcPct val="80000"/>
              </a:lnSpc>
              <a:defRPr/>
            </a:pPr>
            <a:r>
              <a:rPr lang="en-US" altLang="en-US" sz="1800" dirty="0" smtClean="0"/>
              <a:t>1857 Supreme Court decision (Dred Scott </a:t>
            </a:r>
            <a:r>
              <a:rPr lang="en-US" altLang="en-US" sz="1800" dirty="0" err="1" smtClean="0"/>
              <a:t>vs</a:t>
            </a:r>
            <a:r>
              <a:rPr lang="en-US" altLang="en-US" sz="1800" dirty="0" smtClean="0"/>
              <a:t> Sanford) led to more division between the north and the south </a:t>
            </a:r>
          </a:p>
          <a:p>
            <a:pPr>
              <a:lnSpc>
                <a:spcPct val="80000"/>
              </a:lnSpc>
              <a:defRPr/>
            </a:pPr>
            <a:r>
              <a:rPr lang="en-US" altLang="en-US" sz="1800" dirty="0" smtClean="0"/>
              <a:t>federal support for the expansion of slavery</a:t>
            </a:r>
          </a:p>
          <a:p>
            <a:pPr lvl="1">
              <a:lnSpc>
                <a:spcPct val="80000"/>
              </a:lnSpc>
              <a:defRPr/>
            </a:pPr>
            <a:r>
              <a:rPr lang="en-US" altLang="en-US" sz="1800" dirty="0" smtClean="0"/>
              <a:t>Dred Scott was a slave from Missouri that had sued for his freedom and the case was taken to the Supreme Court. His lawyers argued that since he lived in Illinois and Wisconsin, free territory, he should be considered free</a:t>
            </a:r>
          </a:p>
          <a:p>
            <a:pPr lvl="1">
              <a:lnSpc>
                <a:spcPct val="80000"/>
              </a:lnSpc>
              <a:defRPr/>
            </a:pPr>
            <a:r>
              <a:rPr lang="en-US" altLang="en-US" sz="1800" dirty="0" smtClean="0"/>
              <a:t>court ruled against Scott , said that African Americans were </a:t>
            </a:r>
            <a:r>
              <a:rPr lang="en-US" altLang="en-US" sz="1800" i="1" dirty="0" smtClean="0"/>
              <a:t>not</a:t>
            </a:r>
            <a:r>
              <a:rPr lang="en-US" altLang="en-US" sz="1800" dirty="0" smtClean="0"/>
              <a:t> citizens and Congress did not have the power to ban slavery in the territories because it could deprive citizens of their property</a:t>
            </a:r>
          </a:p>
          <a:p>
            <a:pPr indent="-274320" eaLnBrk="1" fontAlgn="auto" hangingPunct="1">
              <a:lnSpc>
                <a:spcPct val="80000"/>
              </a:lnSpc>
              <a:spcAft>
                <a:spcPts val="0"/>
              </a:spcAft>
              <a:defRPr/>
            </a:pPr>
            <a:endParaRPr lang="en-US" altLang="en-US" sz="1800" dirty="0"/>
          </a:p>
        </p:txBody>
      </p:sp>
    </p:spTree>
    <p:extLst>
      <p:ext uri="{BB962C8B-B14F-4D97-AF65-F5344CB8AC3E}">
        <p14:creationId xmlns:p14="http://schemas.microsoft.com/office/powerpoint/2010/main" val="322757219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85800"/>
            <a:ext cx="8001000" cy="990600"/>
          </a:xfrm>
        </p:spPr>
        <p:txBody>
          <a:bodyPr/>
          <a:lstStyle/>
          <a:p>
            <a:pPr eaLnBrk="1" hangingPunct="1"/>
            <a:r>
              <a:rPr lang="en-US" altLang="en-US" sz="2800" smtClean="0"/>
              <a:t>The Kansas- Nebraska Act and “Bleeding Kansas”</a:t>
            </a:r>
          </a:p>
        </p:txBody>
      </p:sp>
      <p:sp>
        <p:nvSpPr>
          <p:cNvPr id="21507" name="Rectangle 3"/>
          <p:cNvSpPr>
            <a:spLocks noGrp="1" noChangeArrowheads="1"/>
          </p:cNvSpPr>
          <p:nvPr>
            <p:ph idx="1"/>
          </p:nvPr>
        </p:nvSpPr>
        <p:spPr>
          <a:xfrm>
            <a:off x="2286000" y="1524000"/>
            <a:ext cx="6172200" cy="4953000"/>
          </a:xfrm>
        </p:spPr>
        <p:txBody>
          <a:bodyPr/>
          <a:lstStyle/>
          <a:p>
            <a:pPr eaLnBrk="1" hangingPunct="1">
              <a:lnSpc>
                <a:spcPct val="80000"/>
              </a:lnSpc>
            </a:pPr>
            <a:r>
              <a:rPr lang="en-US" altLang="en-US" sz="2000" smtClean="0"/>
              <a:t>Nebraska territory was for the purpose of a transcontinental railroad but it became a proslavery bill</a:t>
            </a:r>
          </a:p>
          <a:p>
            <a:pPr eaLnBrk="1" hangingPunct="1">
              <a:lnSpc>
                <a:spcPct val="80000"/>
              </a:lnSpc>
            </a:pPr>
            <a:r>
              <a:rPr lang="en-US" altLang="en-US" sz="2000" b="1" smtClean="0"/>
              <a:t>1854 </a:t>
            </a:r>
            <a:r>
              <a:rPr lang="en-US" altLang="en-US" sz="2000" smtClean="0"/>
              <a:t>Stephen Douglas, senator from Illinois, introduced a bill to establish this area as a free territory </a:t>
            </a:r>
          </a:p>
          <a:p>
            <a:pPr lvl="1" eaLnBrk="1" hangingPunct="1">
              <a:lnSpc>
                <a:spcPct val="80000"/>
              </a:lnSpc>
            </a:pPr>
            <a:r>
              <a:rPr lang="en-US" altLang="en-US" sz="1800" smtClean="0"/>
              <a:t>southern senators objected. </a:t>
            </a:r>
          </a:p>
          <a:p>
            <a:pPr eaLnBrk="1" hangingPunct="1">
              <a:lnSpc>
                <a:spcPct val="80000"/>
              </a:lnSpc>
            </a:pPr>
            <a:r>
              <a:rPr lang="en-US" altLang="en-US" sz="2000" smtClean="0"/>
              <a:t>Bill was rewritten Nebraska was free and Kansas was open top popular sovereignty</a:t>
            </a:r>
          </a:p>
          <a:p>
            <a:pPr eaLnBrk="1" hangingPunct="1">
              <a:lnSpc>
                <a:spcPct val="80000"/>
              </a:lnSpc>
            </a:pPr>
            <a:r>
              <a:rPr lang="en-US" altLang="en-US" sz="2000" smtClean="0"/>
              <a:t>Many northerners said this was against the Missouri Compromise, that the federal government was supporting slavery</a:t>
            </a:r>
          </a:p>
          <a:p>
            <a:pPr eaLnBrk="1" hangingPunct="1">
              <a:lnSpc>
                <a:spcPct val="80000"/>
              </a:lnSpc>
            </a:pPr>
            <a:r>
              <a:rPr lang="en-US" altLang="en-US" sz="2000" smtClean="0"/>
              <a:t>Radical opinion in the north- abolition- became a common view of many northerners</a:t>
            </a:r>
          </a:p>
          <a:p>
            <a:pPr eaLnBrk="1" hangingPunct="1">
              <a:lnSpc>
                <a:spcPct val="80000"/>
              </a:lnSpc>
            </a:pPr>
            <a:r>
              <a:rPr lang="en-US" altLang="en-US" sz="2000" smtClean="0"/>
              <a:t>Proslavery and antislavery forces rushed into the new territories and by 1855 two separate governments were established in Kansas</a:t>
            </a:r>
          </a:p>
          <a:p>
            <a:pPr eaLnBrk="1" hangingPunct="1">
              <a:lnSpc>
                <a:spcPct val="80000"/>
              </a:lnSpc>
            </a:pPr>
            <a:endParaRPr lang="en-US" altLang="en-US" sz="2000" smtClean="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676400"/>
            <a:ext cx="19716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71945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153400" cy="1143000"/>
          </a:xfrm>
        </p:spPr>
        <p:txBody>
          <a:bodyPr/>
          <a:lstStyle/>
          <a:p>
            <a:pPr eaLnBrk="1" hangingPunct="1"/>
            <a:r>
              <a:rPr lang="en-US" altLang="en-US" sz="2800" smtClean="0"/>
              <a:t>The Kansas- Nebraska Act and “Bleeding Kansas”</a:t>
            </a:r>
          </a:p>
        </p:txBody>
      </p:sp>
      <p:sp>
        <p:nvSpPr>
          <p:cNvPr id="22531" name="Rectangle 3"/>
          <p:cNvSpPr>
            <a:spLocks noGrp="1" noChangeArrowheads="1"/>
          </p:cNvSpPr>
          <p:nvPr>
            <p:ph idx="1"/>
          </p:nvPr>
        </p:nvSpPr>
        <p:spPr>
          <a:xfrm>
            <a:off x="609600" y="1828800"/>
            <a:ext cx="6019800" cy="4648200"/>
          </a:xfrm>
        </p:spPr>
        <p:txBody>
          <a:bodyPr/>
          <a:lstStyle/>
          <a:p>
            <a:pPr eaLnBrk="1" hangingPunct="1">
              <a:lnSpc>
                <a:spcPct val="80000"/>
              </a:lnSpc>
            </a:pPr>
            <a:r>
              <a:rPr lang="en-US" altLang="en-US" sz="1800" b="1" smtClean="0"/>
              <a:t>1856-</a:t>
            </a:r>
            <a:r>
              <a:rPr lang="en-US" altLang="en-US" sz="1800" smtClean="0"/>
              <a:t> Proslavery forces attacked free state town of Lawrence, KS </a:t>
            </a:r>
          </a:p>
          <a:p>
            <a:pPr eaLnBrk="1" hangingPunct="1">
              <a:lnSpc>
                <a:spcPct val="80000"/>
              </a:lnSpc>
            </a:pPr>
            <a:r>
              <a:rPr lang="en-US" altLang="en-US" sz="1800" smtClean="0"/>
              <a:t>Two days later in Pottawatomie Creek, KS John Brown a radical abolitionist attacked and murdered five proslavery settlers</a:t>
            </a:r>
          </a:p>
          <a:p>
            <a:pPr eaLnBrk="1" hangingPunct="1">
              <a:lnSpc>
                <a:spcPct val="80000"/>
              </a:lnSpc>
            </a:pPr>
            <a:r>
              <a:rPr lang="en-US" altLang="en-US" sz="1800" smtClean="0"/>
              <a:t>Civil war between these forces in Kansas for the next few months. This period became known as “Bleeding Kansas”</a:t>
            </a:r>
          </a:p>
          <a:p>
            <a:pPr eaLnBrk="1" hangingPunct="1">
              <a:lnSpc>
                <a:spcPct val="80000"/>
              </a:lnSpc>
            </a:pPr>
            <a:r>
              <a:rPr lang="en-US" altLang="en-US" sz="1800" smtClean="0"/>
              <a:t>In Congress Charles Sumner a senator from Massachusetts was attacked by Congressman Charles Brooks on the senate floor after speaking out against slavery</a:t>
            </a:r>
          </a:p>
          <a:p>
            <a:pPr lvl="1" eaLnBrk="1" hangingPunct="1">
              <a:lnSpc>
                <a:spcPct val="80000"/>
              </a:lnSpc>
            </a:pPr>
            <a:r>
              <a:rPr lang="en-US" altLang="en-US" sz="1600" smtClean="0"/>
              <a:t>created a martyr for the north and turned the sentiment of many outside of the south against slavery.</a:t>
            </a:r>
            <a:endParaRPr lang="en-US" altLang="en-US" sz="1800" smtClean="0"/>
          </a:p>
          <a:p>
            <a:pPr eaLnBrk="1" hangingPunct="1">
              <a:lnSpc>
                <a:spcPct val="80000"/>
              </a:lnSpc>
            </a:pPr>
            <a:r>
              <a:rPr lang="en-US" altLang="en-US" sz="1800" b="1" smtClean="0"/>
              <a:t>“ </a:t>
            </a:r>
            <a:r>
              <a:rPr lang="en-US" altLang="en-US" sz="1800" b="1" i="1" smtClean="0"/>
              <a:t>how can a barbarous community and a civilized community  constitute one state. We must either get rid of slavery, or get rid of freedom” Ralph Waldo Emerson</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76400"/>
            <a:ext cx="208438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6505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altLang="en-US" smtClean="0"/>
          </a:p>
        </p:txBody>
      </p:sp>
      <p:pic>
        <p:nvPicPr>
          <p:cNvPr id="23555" name="Picture 4" descr="B51b_PH_US_CT_Vo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52400"/>
            <a:ext cx="7010400" cy="6400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381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1977</Words>
  <Application>Microsoft Office PowerPoint</Application>
  <PresentationFormat>On-screen Show (4:3)</PresentationFormat>
  <Paragraphs>147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Austin</vt:lpstr>
      <vt:lpstr>Crisis, Civil War, and Reconstruction</vt:lpstr>
      <vt:lpstr>Identifications and Unit Questions- Chapter 3</vt:lpstr>
      <vt:lpstr>Union in Crisis</vt:lpstr>
      <vt:lpstr>New Political Parties and Compromise</vt:lpstr>
      <vt:lpstr>PowerPoint Presentation</vt:lpstr>
      <vt:lpstr>Fugitive Slave Act and Dred Scott Decision</vt:lpstr>
      <vt:lpstr>The Kansas- Nebraska Act and “Bleeding Kansas”</vt:lpstr>
      <vt:lpstr>The Kansas- Nebraska Act and “Bleeding Kansas”</vt:lpstr>
      <vt:lpstr>PowerPoint Presentation</vt:lpstr>
      <vt:lpstr>The Emergence of the Republican Party</vt:lpstr>
      <vt:lpstr>PowerPoint Presentation</vt:lpstr>
      <vt:lpstr>Lincoln- Douglas Debates</vt:lpstr>
      <vt:lpstr>John Brown and the Raid on Harpers Ferry</vt:lpstr>
      <vt:lpstr>PowerPoint Presentation</vt:lpstr>
      <vt:lpstr>Election of 1860, Secession and War</vt:lpstr>
      <vt:lpstr>Democrats Divide, Whigs and Republicans Nominate Candidates</vt:lpstr>
      <vt:lpstr>PowerPoint Presentation</vt:lpstr>
      <vt:lpstr>Election of 1860</vt:lpstr>
      <vt:lpstr>The Union Collapses</vt:lpstr>
      <vt:lpstr>PowerPoint Presentation</vt:lpstr>
      <vt:lpstr>End of the Waiting Game</vt:lpstr>
      <vt:lpstr>PowerPoint Presentation</vt:lpstr>
      <vt:lpstr>The First Modern War, Advantages and Disadvantages for Both Sides</vt:lpstr>
      <vt:lpstr>PowerPoint Presentation</vt:lpstr>
      <vt:lpstr>War Strategies</vt:lpstr>
      <vt:lpstr>PowerPoint Presentation</vt:lpstr>
      <vt:lpstr>The War</vt:lpstr>
      <vt:lpstr>PowerPoint Presentation</vt:lpstr>
    </vt:vector>
  </TitlesOfParts>
  <Company>Cosmos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Civil War, and Reconstruction</dc:title>
  <dc:creator>Dean</dc:creator>
  <cp:lastModifiedBy>Dean</cp:lastModifiedBy>
  <cp:revision>1</cp:revision>
  <dcterms:created xsi:type="dcterms:W3CDTF">2013-12-02T17:47:14Z</dcterms:created>
  <dcterms:modified xsi:type="dcterms:W3CDTF">2013-12-02T17:47:34Z</dcterms:modified>
</cp:coreProperties>
</file>