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0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36" autoAdjust="0"/>
  </p:normalViewPr>
  <p:slideViewPr>
    <p:cSldViewPr>
      <p:cViewPr varScale="1">
        <p:scale>
          <a:sx n="76" d="100"/>
          <a:sy n="76" d="100"/>
        </p:scale>
        <p:origin x="-108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0727C6-0313-41E1-AAFC-F60DCA189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329F09-FF96-4CBB-B4A1-F7AA6AE36BB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CF773-E7ED-4101-B187-6A4F65C07B9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FDE4B6-CF4B-4771-ADE0-4049BC1BFDD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467A3A-B701-4B19-8B36-E3B92EC4D5C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474F75-DD95-4702-B545-5E72F446DF0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D8F36-94EB-46D0-9FC5-574DAFFB699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AE2C3-12C0-4ECC-9231-BC9881D21B0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29E6C-0789-4003-B62B-2485B066827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F28568-C79A-4E5C-8264-4FDAFCA536F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26518-7C5A-4E04-A5BC-2A48469437B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06BCC-FD0C-45ED-8D8C-1F37C862596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A900B-7DE5-47A9-A5CE-2F9380152C0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D736A1-8024-4CBD-A401-E6EA702A775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A4A1AF-788E-4160-9763-BB145B75F98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FB575-9C47-4B4F-A04F-69A3C82AD82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C6919-3211-47F2-9B51-E2455D55FB4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BB30D-E80C-4D16-99D4-75082B5F111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2C805B-1297-4A99-B23D-66391E5ACDE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4731D-5303-4B2F-8F2D-731503F7C74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0E570-4515-48D7-AF71-AB6472C5A00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1E9C8-F5EA-46CA-9CA2-C3E3B78A73F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A7801-4E68-4D29-AA8D-23FD29DE993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BBCAA2-951B-4C36-B3A1-0A434FF365D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40A55-BD72-41E4-939C-5869DEF64E3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FF4B2-393E-43B8-AFB7-5D531C96F5C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0443F9-58E2-41BD-BFCC-A26A0580ECB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8DFC76-05C6-462F-86A7-8A9CBE0FF58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393D8-7FAF-40BB-B1FE-969B40B72D5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8B03A-8667-46D4-9104-E6CBFB9915D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E4CD3F0-9A4C-418B-AFE3-3F89CCBEA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8D3E8-BEE6-46FA-A5FF-E7285B3CC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D996C-15A3-4202-81E0-2AEC854FB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E3CF0-0D73-40A1-9348-CC9FAC129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B33CA-680B-44E1-BF70-DE1D3546E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23A38BC-9AE3-4E23-BAD4-67F88505B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67DF9-8137-4A19-9350-7A485D26D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7D00D55-3DB9-454A-B273-B23CDD42D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8867-2FC1-4828-B247-C8941B35B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7455750-80B6-4572-A9E6-4C4965C3D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3680E-3565-4FB0-8E93-3F01B7750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465B8-62A4-450C-89E4-777F93964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819A21-3B98-42BC-8B55-04A77F8AE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CA26287-B818-4DAF-94C9-C59A4FDCD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7A47C-BA9D-47FC-B19B-EAE3E9E33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9563C-E17D-4779-AA2D-522CC30FE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E91E0-C5EE-4F34-9296-722AB20C5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2494E-4A21-4A41-B3F6-80DF3E833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5DBBF-FE12-40F5-B18D-2EC7F035F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02460-459A-4558-A254-EC431FE11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1273C8B-7F95-4D6D-97BD-178450AA5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A8A08-434B-4B3D-91F1-D83AFC162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8340EEC-959A-4193-96B8-0BBF6387C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075BB-CA56-4C59-B45F-493A695FB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A060B95-56AA-4E81-A3E8-E14AD61A9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0257A3E-952F-4646-BFE1-AD384E557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99048-7E81-4FE7-A26E-AF6A078EA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631BD16-CF5F-4C9A-B9A1-72A7AB6DC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6E13E82-2FAA-49A5-A2E6-40B418A61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62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Crusades and the Late Middle Ages</a:t>
            </a:r>
          </a:p>
        </p:txBody>
      </p:sp>
      <p:pic>
        <p:nvPicPr>
          <p:cNvPr id="61442" name="Picture 2" descr="http://4.bp.blogspot.com/_md61S_gChL0/S4CjeJgB_pI/AAAAAAAABko/5SgpdV68-j0/s400/manzike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124199"/>
            <a:ext cx="4648200" cy="2399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dirty="0" smtClean="0"/>
              <a:t>New Agriculture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2800" u="sng" dirty="0" smtClean="0"/>
              <a:t>Changes in Technology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i="1" dirty="0" smtClean="0"/>
              <a:t>Iron plow</a:t>
            </a:r>
            <a:r>
              <a:rPr lang="en-US" sz="2800" dirty="0" smtClean="0"/>
              <a:t> made it easier to cultivate more soil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i="1" dirty="0" smtClean="0"/>
              <a:t>New horse collar</a:t>
            </a:r>
            <a:r>
              <a:rPr lang="en-US" sz="2800" dirty="0" smtClean="0"/>
              <a:t> gave plows more power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i="1" dirty="0" smtClean="0"/>
              <a:t>Three field system</a:t>
            </a:r>
            <a:r>
              <a:rPr lang="en-US" sz="2800" dirty="0" smtClean="0"/>
              <a:t> kept soil healthier, more crops could be grown</a:t>
            </a:r>
          </a:p>
        </p:txBody>
      </p:sp>
      <p:sp>
        <p:nvSpPr>
          <p:cNvPr id="40964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40965" name="Picture 7" descr="pav2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81200"/>
            <a:ext cx="35337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dirty="0" smtClean="0"/>
              <a:t>Revival of Trade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43400" cy="4530725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/>
              <a:t>11</a:t>
            </a:r>
            <a:r>
              <a:rPr lang="en-US" sz="2400" baseline="30000" dirty="0"/>
              <a:t>th</a:t>
            </a:r>
            <a:r>
              <a:rPr lang="en-US" sz="2400" dirty="0"/>
              <a:t> and 12</a:t>
            </a:r>
            <a:r>
              <a:rPr lang="en-US" sz="2400" baseline="30000" dirty="0"/>
              <a:t>th</a:t>
            </a:r>
            <a:r>
              <a:rPr lang="en-US" sz="2400" dirty="0"/>
              <a:t> centuries trade grew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 Cities in Italy took the lead (</a:t>
            </a:r>
            <a:r>
              <a:rPr lang="en-US" sz="2400" b="1" dirty="0"/>
              <a:t>Venice</a:t>
            </a:r>
            <a:r>
              <a:rPr lang="en-US" sz="2400" dirty="0"/>
              <a:t>) close ties with Byzantine Empire, built merchant fleets to carry goods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/>
              <a:t>Flanders</a:t>
            </a:r>
            <a:r>
              <a:rPr lang="en-US" sz="2400" dirty="0"/>
              <a:t> in northern Europe center for wool manufacturing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 Merchants from all over Europe met there to trade for woolen cloth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105400" y="2133600"/>
            <a:ext cx="4038600" cy="4530725"/>
          </a:xfrm>
        </p:spPr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41989" name="Picture 6" descr="Map_-_Medieval_Trade_Routes_and_Regional_Produc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828800"/>
            <a:ext cx="41148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Revival of Trade</a:t>
            </a:r>
            <a:endParaRPr lang="en-US" dirty="0" smtClean="0">
              <a:solidFill>
                <a:srgbClr val="7B9899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As trade increased demand for gold and silver coins increased , rise of money economy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 Commercial capitalism- economic system where people invested in goods to make a profit</a:t>
            </a:r>
          </a:p>
        </p:txBody>
      </p:sp>
      <p:pic>
        <p:nvPicPr>
          <p:cNvPr id="36866" name="Picture 2" descr="http://discoveryouritaly.com/files/2009/06/mercato-5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114800"/>
            <a:ext cx="3429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dirty="0" smtClean="0"/>
              <a:t>Growth of Cities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43400" cy="4724400"/>
          </a:xfrm>
        </p:spPr>
        <p:txBody>
          <a:bodyPr/>
          <a:lstStyle/>
          <a:p>
            <a:pPr eaLnBrk="1" hangingPunct="1"/>
            <a:r>
              <a:rPr lang="en-US" sz="2400" smtClean="0"/>
              <a:t>Merchants, craftsmen, artisans settled in old Roman cities, near rivers</a:t>
            </a:r>
          </a:p>
          <a:p>
            <a:pPr eaLnBrk="1" hangingPunct="1"/>
            <a:r>
              <a:rPr lang="en-US" sz="2400" smtClean="0"/>
              <a:t> Ease of trade </a:t>
            </a:r>
          </a:p>
          <a:p>
            <a:pPr eaLnBrk="1" hangingPunct="1"/>
            <a:r>
              <a:rPr lang="en-US" sz="2400" smtClean="0"/>
              <a:t>Some were located near castles, located near trade routes, offered protection</a:t>
            </a:r>
          </a:p>
          <a:p>
            <a:pPr eaLnBrk="1" hangingPunct="1"/>
            <a:r>
              <a:rPr lang="en-US" sz="2400" smtClean="0"/>
              <a:t>Medieval cities small – (1200’s  London 40, 000, Venice 80,000) 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934200" y="1600200"/>
            <a:ext cx="1752600" cy="4530725"/>
          </a:xfrm>
          <a:solidFill>
            <a:schemeClr val="folHlink"/>
          </a:solidFill>
        </p:spPr>
        <p:txBody>
          <a:bodyPr/>
          <a:lstStyle/>
          <a:p>
            <a:pPr eaLnBrk="1" hangingPunct="1"/>
            <a:endParaRPr lang="en-US" sz="2400" dirty="0" smtClean="0"/>
          </a:p>
        </p:txBody>
      </p:sp>
      <p:pic>
        <p:nvPicPr>
          <p:cNvPr id="34818" name="Picture 2" descr="http://merryfarmer.files.wordpress.com/2012/03/bruegelcarniv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057400"/>
            <a:ext cx="3644845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dirty="0" smtClean="0"/>
              <a:t>City Government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Town needed freedom of trade and laws to protect trade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dirty="0" smtClean="0"/>
              <a:t> </a:t>
            </a:r>
            <a:r>
              <a:rPr lang="en-US" sz="2400" b="1" u="sng" dirty="0" smtClean="0"/>
              <a:t>By 1100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 Lords sold rights to townspeople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Right to buy and sell property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Choose own courts and laws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Over time they began to run their own affairs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Nobility lost more power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pic>
        <p:nvPicPr>
          <p:cNvPr id="45061" name="Picture 6" descr="Norwichcath_fullsi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752600"/>
            <a:ext cx="335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dirty="0" smtClean="0"/>
              <a:t>Rise of Universities</a:t>
            </a:r>
          </a:p>
        </p:txBody>
      </p:sp>
      <p:sp>
        <p:nvSpPr>
          <p:cNvPr id="46083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2057400" cy="4530725"/>
          </a:xfrm>
        </p:spPr>
        <p:txBody>
          <a:bodyPr/>
          <a:lstStyle/>
          <a:p>
            <a:pPr eaLnBrk="1" hangingPunct="1"/>
            <a:endParaRPr lang="en-US" sz="2800" dirty="0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600200"/>
            <a:ext cx="54864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Church needed trained clergy, kings needed educated bureaucrats to run day to day affairs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 First universities in Europe- Bologna, Paris, Oxford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Philosophical and theological system- </a:t>
            </a:r>
            <a:r>
              <a:rPr lang="en-US" sz="2400" b="1" dirty="0" smtClean="0"/>
              <a:t>scholasticism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New knowledge from Arab translations of Greek work – many questioned how faith and reason could work in harmony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Thomas Aquinas wrote book </a:t>
            </a:r>
            <a:r>
              <a:rPr lang="en-US" sz="2400" i="1" dirty="0" smtClean="0"/>
              <a:t>Summa </a:t>
            </a:r>
            <a:r>
              <a:rPr lang="en-US" sz="2400" i="1" dirty="0" err="1" smtClean="0"/>
              <a:t>Theologicia</a:t>
            </a:r>
            <a:r>
              <a:rPr lang="en-US" sz="2400" dirty="0" smtClean="0"/>
              <a:t> about this subject</a:t>
            </a:r>
          </a:p>
        </p:txBody>
      </p:sp>
      <p:pic>
        <p:nvPicPr>
          <p:cNvPr id="46085" name="Picture 10" descr="St-thomas-aquin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21335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/>
              <a:t>Plague, Decline of the Catholic Church, Hundred Years War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Late Middle Ages</a:t>
            </a:r>
          </a:p>
        </p:txBody>
      </p:sp>
      <p:pic>
        <p:nvPicPr>
          <p:cNvPr id="28674" name="Picture 2" descr="http://media-2.web.britannica.com/eb-media/91/100091-050-AAEECB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724400"/>
            <a:ext cx="4495800" cy="1914526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Europe in the 14</a:t>
            </a:r>
            <a:r>
              <a:rPr lang="en-US" baseline="30000" smtClean="0">
                <a:solidFill>
                  <a:srgbClr val="7B9899"/>
                </a:solidFill>
              </a:rPr>
              <a:t>th</a:t>
            </a:r>
            <a:r>
              <a:rPr lang="en-US" smtClean="0">
                <a:solidFill>
                  <a:srgbClr val="7B9899"/>
                </a:solidFill>
              </a:rPr>
              <a:t> Century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Climate change brought crop failure, famine</a:t>
            </a:r>
          </a:p>
          <a:p>
            <a:pPr eaLnBrk="1" hangingPunct="1"/>
            <a:r>
              <a:rPr lang="en-US" smtClean="0"/>
              <a:t>Plague brought death</a:t>
            </a:r>
          </a:p>
          <a:p>
            <a:pPr eaLnBrk="1" hangingPunct="1"/>
            <a:r>
              <a:rPr lang="en-US" smtClean="0"/>
              <a:t>People began to question the Catholic Church</a:t>
            </a:r>
          </a:p>
          <a:p>
            <a:pPr eaLnBrk="1" hangingPunct="1"/>
            <a:r>
              <a:rPr lang="en-US" smtClean="0"/>
              <a:t> Economic decline</a:t>
            </a:r>
          </a:p>
          <a:p>
            <a:pPr eaLnBrk="1" hangingPunct="1"/>
            <a:r>
              <a:rPr lang="en-US" smtClean="0"/>
              <a:t>Wars and political instability</a:t>
            </a:r>
          </a:p>
          <a:p>
            <a:pPr eaLnBrk="1" hangingPunct="1"/>
            <a:endParaRPr lang="en-US" smtClean="0"/>
          </a:p>
        </p:txBody>
      </p:sp>
      <p:pic>
        <p:nvPicPr>
          <p:cNvPr id="70658" name="Picture 2" descr="http://blogofbad.files.wordpress.com/2008/07/black-plag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495800"/>
            <a:ext cx="2876550" cy="1933576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dirty="0" smtClean="0"/>
              <a:t>Black Death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1347 plague begins in Italy</a:t>
            </a:r>
          </a:p>
          <a:p>
            <a:pPr eaLnBrk="1" hangingPunct="1"/>
            <a:r>
              <a:rPr lang="en-US" sz="2400" smtClean="0"/>
              <a:t>1348 reaches Spain and France</a:t>
            </a:r>
          </a:p>
          <a:p>
            <a:pPr eaLnBrk="1" hangingPunct="1"/>
            <a:r>
              <a:rPr lang="en-US" sz="2400" smtClean="0"/>
              <a:t>Possibly carried by Mongols from Asia</a:t>
            </a:r>
          </a:p>
          <a:p>
            <a:pPr eaLnBrk="1" hangingPunct="1"/>
            <a:r>
              <a:rPr lang="en-US" sz="2400" smtClean="0"/>
              <a:t>Spread by rats in crowded cities</a:t>
            </a:r>
          </a:p>
          <a:p>
            <a:pPr eaLnBrk="1" hangingPunct="1"/>
            <a:r>
              <a:rPr lang="en-US" sz="2400" smtClean="0"/>
              <a:t> At least one-third of European population dies 1347-1351</a:t>
            </a:r>
          </a:p>
        </p:txBody>
      </p:sp>
      <p:pic>
        <p:nvPicPr>
          <p:cNvPr id="49156" name="Picture 5" descr="map-Advance of the Plague, 1347-13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>
          <a:xfrm>
            <a:off x="4648200" y="2159000"/>
            <a:ext cx="4038600" cy="3413125"/>
          </a:xfrm>
          <a:noFill/>
          <a:ln>
            <a:solidFill>
              <a:srgbClr val="FF3300"/>
            </a:solidFill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914400" y="533400"/>
            <a:ext cx="7315200" cy="155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Nosferatu" pitchFamily="2" charset="0"/>
              </a:rPr>
              <a:t>Death Triumphant !:</a:t>
            </a:r>
            <a:b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Nosferatu" pitchFamily="2" charset="0"/>
              </a:rPr>
            </a:b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Nosferatu" pitchFamily="2" charset="0"/>
              </a:rPr>
              <a:t>A Major Artistic Theme</a:t>
            </a:r>
          </a:p>
        </p:txBody>
      </p:sp>
      <p:pic>
        <p:nvPicPr>
          <p:cNvPr id="50179" name="Picture 3" descr="death_chariot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t="1445" r="1408"/>
          <a:stretch>
            <a:fillRect/>
          </a:stretch>
        </p:blipFill>
        <p:spPr bwMode="auto">
          <a:xfrm>
            <a:off x="1905000" y="2368550"/>
            <a:ext cx="5334000" cy="37274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smtClean="0"/>
              <a:t>The Crusades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066800" y="1295400"/>
            <a:ext cx="1676400" cy="5105400"/>
          </a:xfrm>
          <a:solidFill>
            <a:schemeClr val="accent5"/>
          </a:solidFill>
          <a:ln>
            <a:solidFill>
              <a:schemeClr val="accent4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600200"/>
            <a:ext cx="441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/>
              <a:t>What were they?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From the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-13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centuries European Christians carry out a series of wars to regain the Holy Land from the Muslims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dirty="0" smtClean="0"/>
              <a:t>How did all of this begin?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Byzantine emperor asks pope for help against the Seljuk Turks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"/>
            </a:pPr>
            <a:r>
              <a:rPr lang="en-US" altLang="zh-CN" sz="2400" b="1" dirty="0" smtClean="0">
                <a:ea typeface="宋体" pitchFamily="2" charset="-122"/>
              </a:rPr>
              <a:t>Council of Clermont -</a:t>
            </a:r>
            <a:r>
              <a:rPr lang="en-US" altLang="zh-CN" sz="2400" dirty="0" smtClean="0">
                <a:ea typeface="宋体" pitchFamily="2" charset="-122"/>
              </a:rPr>
              <a:t>Pope Urban II called on feudal lords and kings to take Jerusalem back (1095)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31749" name="Picture 7" descr="http://t2.gstatic.com/images?q=tbn:ANd9GcQysQXIcGFNsJD4N6rkA4xAKDyN--g3icaFzGcNSezDywAMW9mOTcyoiny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9800"/>
            <a:ext cx="33575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990600" y="166688"/>
            <a:ext cx="7315200" cy="823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Nosferatu" pitchFamily="2" charset="0"/>
              </a:rPr>
              <a:t>A Little Macabre Ditty</a:t>
            </a: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Nosferatu" pitchFamily="2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447800" y="1066800"/>
            <a:ext cx="6934200" cy="550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532B"/>
                </a:solidFill>
                <a:latin typeface="Nosferatu" pitchFamily="2" charset="0"/>
              </a:rPr>
              <a:t>“A sickly season,” the merchant said,</a:t>
            </a:r>
            <a:br>
              <a:rPr lang="en-US" sz="3200" b="1" dirty="0">
                <a:solidFill>
                  <a:srgbClr val="FF532B"/>
                </a:solidFill>
                <a:latin typeface="Nosferatu" pitchFamily="2" charset="0"/>
              </a:rPr>
            </a:br>
            <a:r>
              <a:rPr lang="en-US" sz="3200" b="1" dirty="0">
                <a:solidFill>
                  <a:srgbClr val="FF532B"/>
                </a:solidFill>
                <a:latin typeface="Nosferatu" pitchFamily="2" charset="0"/>
              </a:rPr>
              <a:t>“The town I left was filled with dead,</a:t>
            </a:r>
            <a:br>
              <a:rPr lang="en-US" sz="3200" b="1" dirty="0">
                <a:solidFill>
                  <a:srgbClr val="FF532B"/>
                </a:solidFill>
                <a:latin typeface="Nosferatu" pitchFamily="2" charset="0"/>
              </a:rPr>
            </a:br>
            <a:r>
              <a:rPr lang="en-US" sz="3200" b="1" dirty="0">
                <a:solidFill>
                  <a:srgbClr val="FF532B"/>
                </a:solidFill>
                <a:latin typeface="Nosferatu" pitchFamily="2" charset="0"/>
              </a:rPr>
              <a:t>and everywhere these queer red flies</a:t>
            </a:r>
            <a:br>
              <a:rPr lang="en-US" sz="3200" b="1" dirty="0">
                <a:solidFill>
                  <a:srgbClr val="FF532B"/>
                </a:solidFill>
                <a:latin typeface="Nosferatu" pitchFamily="2" charset="0"/>
              </a:rPr>
            </a:br>
            <a:r>
              <a:rPr lang="en-US" sz="3200" b="1" dirty="0">
                <a:solidFill>
                  <a:srgbClr val="FF532B"/>
                </a:solidFill>
                <a:latin typeface="Nosferatu" pitchFamily="2" charset="0"/>
              </a:rPr>
              <a:t>crawled upon the corpses’ eyes,</a:t>
            </a:r>
            <a:br>
              <a:rPr lang="en-US" sz="3200" b="1" dirty="0">
                <a:solidFill>
                  <a:srgbClr val="FF532B"/>
                </a:solidFill>
                <a:latin typeface="Nosferatu" pitchFamily="2" charset="0"/>
              </a:rPr>
            </a:br>
            <a:r>
              <a:rPr lang="en-US" sz="3200" b="1" dirty="0">
                <a:solidFill>
                  <a:srgbClr val="FF532B"/>
                </a:solidFill>
                <a:latin typeface="Nosferatu" pitchFamily="2" charset="0"/>
              </a:rPr>
              <a:t>eating them away.”</a:t>
            </a:r>
            <a:br>
              <a:rPr lang="en-US" sz="3200" b="1" dirty="0">
                <a:solidFill>
                  <a:srgbClr val="FF532B"/>
                </a:solidFill>
                <a:latin typeface="Nosferatu" pitchFamily="2" charset="0"/>
              </a:rPr>
            </a:br>
            <a:r>
              <a:rPr lang="en-US" sz="3200" b="1" dirty="0">
                <a:solidFill>
                  <a:srgbClr val="FF532B"/>
                </a:solidFill>
                <a:latin typeface="Nosferatu" pitchFamily="2" charset="0"/>
              </a:rPr>
              <a:t/>
            </a:r>
            <a:br>
              <a:rPr lang="en-US" sz="3200" b="1" dirty="0">
                <a:solidFill>
                  <a:srgbClr val="FF532B"/>
                </a:solidFill>
                <a:latin typeface="Nosferatu" pitchFamily="2" charset="0"/>
              </a:rPr>
            </a:br>
            <a:r>
              <a:rPr lang="en-US" sz="3200" b="1" dirty="0">
                <a:solidFill>
                  <a:srgbClr val="FF532B"/>
                </a:solidFill>
                <a:latin typeface="Nosferatu" pitchFamily="2" charset="0"/>
              </a:rPr>
              <a:t>“Fair make you sick,” the merchant said,</a:t>
            </a:r>
            <a:br>
              <a:rPr lang="en-US" sz="3200" b="1" dirty="0">
                <a:solidFill>
                  <a:srgbClr val="FF532B"/>
                </a:solidFill>
                <a:latin typeface="Nosferatu" pitchFamily="2" charset="0"/>
              </a:rPr>
            </a:br>
            <a:r>
              <a:rPr lang="en-US" sz="3200" b="1" dirty="0">
                <a:solidFill>
                  <a:srgbClr val="FF532B"/>
                </a:solidFill>
                <a:latin typeface="Nosferatu" pitchFamily="2" charset="0"/>
              </a:rPr>
              <a:t>“They crawled upon the wine and bread.</a:t>
            </a:r>
            <a:br>
              <a:rPr lang="en-US" sz="3200" b="1" dirty="0">
                <a:solidFill>
                  <a:srgbClr val="FF532B"/>
                </a:solidFill>
                <a:latin typeface="Nosferatu" pitchFamily="2" charset="0"/>
              </a:rPr>
            </a:br>
            <a:r>
              <a:rPr lang="en-US" sz="3200" b="1" dirty="0">
                <a:solidFill>
                  <a:srgbClr val="FF532B"/>
                </a:solidFill>
                <a:latin typeface="Nosferatu" pitchFamily="2" charset="0"/>
              </a:rPr>
              <a:t>Pale priests with oil and books,</a:t>
            </a:r>
            <a:br>
              <a:rPr lang="en-US" sz="3200" b="1" dirty="0">
                <a:solidFill>
                  <a:srgbClr val="FF532B"/>
                </a:solidFill>
                <a:latin typeface="Nosferatu" pitchFamily="2" charset="0"/>
              </a:rPr>
            </a:br>
            <a:r>
              <a:rPr lang="en-US" sz="3200" b="1" dirty="0">
                <a:solidFill>
                  <a:srgbClr val="FF532B"/>
                </a:solidFill>
                <a:latin typeface="Nosferatu" pitchFamily="2" charset="0"/>
              </a:rPr>
              <a:t>bulging eyes and crazy looks,</a:t>
            </a:r>
            <a:br>
              <a:rPr lang="en-US" sz="3200" b="1" dirty="0">
                <a:solidFill>
                  <a:srgbClr val="FF532B"/>
                </a:solidFill>
                <a:latin typeface="Nosferatu" pitchFamily="2" charset="0"/>
              </a:rPr>
            </a:br>
            <a:r>
              <a:rPr lang="en-US" sz="3200" b="1" dirty="0">
                <a:solidFill>
                  <a:srgbClr val="FF532B"/>
                </a:solidFill>
                <a:latin typeface="Nosferatu" pitchFamily="2" charset="0"/>
              </a:rPr>
              <a:t>dropping like the flies.”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7315200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osferatu" pitchFamily="2" charset="0"/>
              </a:rPr>
              <a:t>A Little Macabre Ditty (2)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Nosferatu" pitchFamily="2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295400" y="1295400"/>
            <a:ext cx="7315200" cy="44012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532B"/>
                </a:solidFill>
                <a:latin typeface="Nosferatu" pitchFamily="2" charset="0"/>
              </a:rPr>
              <a:t>“</a:t>
            </a:r>
            <a:r>
              <a:rPr lang="en-US" sz="2800" b="1" dirty="0">
                <a:solidFill>
                  <a:srgbClr val="FF532B"/>
                </a:solidFill>
                <a:latin typeface="Nosferatu" pitchFamily="2" charset="0"/>
              </a:rPr>
              <a:t>I had to laugh,” the merchant said,</a:t>
            </a:r>
            <a:br>
              <a:rPr lang="en-US" sz="2800" b="1" dirty="0">
                <a:solidFill>
                  <a:srgbClr val="FF532B"/>
                </a:solidFill>
                <a:latin typeface="Nosferatu" pitchFamily="2" charset="0"/>
              </a:rPr>
            </a:br>
            <a:r>
              <a:rPr lang="en-US" sz="2800" b="1" dirty="0">
                <a:solidFill>
                  <a:srgbClr val="FF532B"/>
                </a:solidFill>
                <a:latin typeface="Nosferatu" pitchFamily="2" charset="0"/>
              </a:rPr>
              <a:t>“The doctors purged, and dosed, and bled;</a:t>
            </a:r>
            <a:br>
              <a:rPr lang="en-US" sz="2800" b="1" dirty="0">
                <a:solidFill>
                  <a:srgbClr val="FF532B"/>
                </a:solidFill>
                <a:latin typeface="Nosferatu" pitchFamily="2" charset="0"/>
              </a:rPr>
            </a:br>
            <a:r>
              <a:rPr lang="en-US" sz="2800" b="1" dirty="0">
                <a:solidFill>
                  <a:srgbClr val="FF532B"/>
                </a:solidFill>
                <a:latin typeface="Nosferatu" pitchFamily="2" charset="0"/>
              </a:rPr>
              <a:t>“And proved through solemn disputation</a:t>
            </a:r>
            <a:br>
              <a:rPr lang="en-US" sz="2800" b="1" dirty="0">
                <a:solidFill>
                  <a:srgbClr val="FF532B"/>
                </a:solidFill>
                <a:latin typeface="Nosferatu" pitchFamily="2" charset="0"/>
              </a:rPr>
            </a:br>
            <a:r>
              <a:rPr lang="en-US" sz="2800" b="1" dirty="0">
                <a:solidFill>
                  <a:srgbClr val="FF532B"/>
                </a:solidFill>
                <a:latin typeface="Nosferatu" pitchFamily="2" charset="0"/>
              </a:rPr>
              <a:t>“The cause lay in some constellation.</a:t>
            </a:r>
            <a:br>
              <a:rPr lang="en-US" sz="2800" b="1" dirty="0">
                <a:solidFill>
                  <a:srgbClr val="FF532B"/>
                </a:solidFill>
                <a:latin typeface="Nosferatu" pitchFamily="2" charset="0"/>
              </a:rPr>
            </a:br>
            <a:r>
              <a:rPr lang="en-US" sz="2800" b="1" dirty="0">
                <a:solidFill>
                  <a:srgbClr val="FF532B"/>
                </a:solidFill>
                <a:latin typeface="Nosferatu" pitchFamily="2" charset="0"/>
              </a:rPr>
              <a:t>“Then they began to die</a:t>
            </a:r>
            <a:r>
              <a:rPr lang="en-US" sz="2800" b="1" dirty="0" smtClean="0">
                <a:solidFill>
                  <a:srgbClr val="FF532B"/>
                </a:solidFill>
                <a:latin typeface="Nosferatu" pitchFamily="2" charset="0"/>
              </a:rPr>
              <a:t>.”</a:t>
            </a:r>
            <a:r>
              <a:rPr lang="en-US" sz="2800" b="1" dirty="0">
                <a:solidFill>
                  <a:srgbClr val="FF532B"/>
                </a:solidFill>
                <a:latin typeface="Nosferatu" pitchFamily="2" charset="0"/>
              </a:rPr>
              <a:t/>
            </a:r>
            <a:br>
              <a:rPr lang="en-US" sz="2800" b="1" dirty="0">
                <a:solidFill>
                  <a:srgbClr val="FF532B"/>
                </a:solidFill>
                <a:latin typeface="Nosferatu" pitchFamily="2" charset="0"/>
              </a:rPr>
            </a:br>
            <a:r>
              <a:rPr lang="en-US" sz="2800" b="1" dirty="0">
                <a:solidFill>
                  <a:srgbClr val="FAF400"/>
                </a:solidFill>
                <a:latin typeface="Nosferatu" pitchFamily="2" charset="0"/>
              </a:rPr>
              <a:t>“First they sneezed,”</a:t>
            </a:r>
            <a:r>
              <a:rPr lang="en-US" sz="2800" b="1" dirty="0">
                <a:solidFill>
                  <a:srgbClr val="FF532B"/>
                </a:solidFill>
                <a:latin typeface="Nosferatu" pitchFamily="2" charset="0"/>
              </a:rPr>
              <a:t> the merchant said,</a:t>
            </a:r>
            <a:br>
              <a:rPr lang="en-US" sz="2800" b="1" dirty="0">
                <a:solidFill>
                  <a:srgbClr val="FF532B"/>
                </a:solidFill>
                <a:latin typeface="Nosferatu" pitchFamily="2" charset="0"/>
              </a:rPr>
            </a:br>
            <a:r>
              <a:rPr lang="en-US" sz="2800" b="1" dirty="0">
                <a:solidFill>
                  <a:srgbClr val="FF532B"/>
                </a:solidFill>
                <a:latin typeface="Nosferatu" pitchFamily="2" charset="0"/>
              </a:rPr>
              <a:t>“And then they turned the brightest red,</a:t>
            </a:r>
            <a:br>
              <a:rPr lang="en-US" sz="2800" b="1" dirty="0">
                <a:solidFill>
                  <a:srgbClr val="FF532B"/>
                </a:solidFill>
                <a:latin typeface="Nosferatu" pitchFamily="2" charset="0"/>
              </a:rPr>
            </a:br>
            <a:r>
              <a:rPr lang="en-US" sz="2800" b="1" dirty="0">
                <a:solidFill>
                  <a:srgbClr val="FF532B"/>
                </a:solidFill>
                <a:latin typeface="Nosferatu" pitchFamily="2" charset="0"/>
              </a:rPr>
              <a:t>Begged for water, then fell back.</a:t>
            </a:r>
            <a:br>
              <a:rPr lang="en-US" sz="2800" b="1" dirty="0">
                <a:solidFill>
                  <a:srgbClr val="FF532B"/>
                </a:solidFill>
                <a:latin typeface="Nosferatu" pitchFamily="2" charset="0"/>
              </a:rPr>
            </a:br>
            <a:r>
              <a:rPr lang="en-US" sz="2800" b="1" dirty="0">
                <a:solidFill>
                  <a:srgbClr val="FF532B"/>
                </a:solidFill>
                <a:latin typeface="Nosferatu" pitchFamily="2" charset="0"/>
              </a:rPr>
              <a:t>With bulging eyes and face turned black,</a:t>
            </a:r>
            <a:br>
              <a:rPr lang="en-US" sz="2800" b="1" dirty="0">
                <a:solidFill>
                  <a:srgbClr val="FF532B"/>
                </a:solidFill>
                <a:latin typeface="Nosferatu" pitchFamily="2" charset="0"/>
              </a:rPr>
            </a:br>
            <a:r>
              <a:rPr lang="en-US" sz="2800" b="1" dirty="0">
                <a:solidFill>
                  <a:srgbClr val="FF532B"/>
                </a:solidFill>
                <a:latin typeface="Nosferatu" pitchFamily="2" charset="0"/>
              </a:rPr>
              <a:t>they waited for the flies.”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838200" y="457200"/>
            <a:ext cx="7315200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osferatu" pitchFamily="2" charset="0"/>
              </a:rPr>
              <a:t>A Little Macabre Ditty (3)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Nosferatu" pitchFamily="2" charset="0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066800" y="1371600"/>
            <a:ext cx="7315200" cy="18158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532B"/>
                </a:solidFill>
                <a:latin typeface="Nosferatu" pitchFamily="2" charset="0"/>
              </a:rPr>
              <a:t>“I came away,” the merchant said,</a:t>
            </a:r>
            <a:br>
              <a:rPr lang="en-US" sz="2800" b="1" dirty="0">
                <a:solidFill>
                  <a:srgbClr val="FF532B"/>
                </a:solidFill>
                <a:latin typeface="Nosferatu" pitchFamily="2" charset="0"/>
              </a:rPr>
            </a:br>
            <a:r>
              <a:rPr lang="en-US" sz="2800" b="1" dirty="0">
                <a:solidFill>
                  <a:srgbClr val="FF532B"/>
                </a:solidFill>
                <a:latin typeface="Nosferatu" pitchFamily="2" charset="0"/>
              </a:rPr>
              <a:t>“You can’t do business with the dead.</a:t>
            </a:r>
            <a:br>
              <a:rPr lang="en-US" sz="2800" b="1" dirty="0">
                <a:solidFill>
                  <a:srgbClr val="FF532B"/>
                </a:solidFill>
                <a:latin typeface="Nosferatu" pitchFamily="2" charset="0"/>
              </a:rPr>
            </a:br>
            <a:r>
              <a:rPr lang="en-US" sz="2800" b="1" dirty="0">
                <a:solidFill>
                  <a:srgbClr val="FF532B"/>
                </a:solidFill>
                <a:latin typeface="Nosferatu" pitchFamily="2" charset="0"/>
              </a:rPr>
              <a:t>“So I’ve come here to ply my trade.</a:t>
            </a:r>
            <a:br>
              <a:rPr lang="en-US" sz="2800" b="1" dirty="0">
                <a:solidFill>
                  <a:srgbClr val="FF532B"/>
                </a:solidFill>
                <a:latin typeface="Nosferatu" pitchFamily="2" charset="0"/>
              </a:rPr>
            </a:br>
            <a:r>
              <a:rPr lang="en-US" sz="2800" b="1" dirty="0">
                <a:solidFill>
                  <a:srgbClr val="FF532B"/>
                </a:solidFill>
                <a:latin typeface="Nosferatu" pitchFamily="2" charset="0"/>
              </a:rPr>
              <a:t>“You’ll find this to be a fine brocade</a:t>
            </a:r>
            <a:r>
              <a:rPr lang="en-US" sz="2400" b="1" dirty="0">
                <a:solidFill>
                  <a:srgbClr val="FF532B"/>
                </a:solidFill>
                <a:latin typeface="Nosferatu" pitchFamily="2" charset="0"/>
              </a:rPr>
              <a:t>…”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066800" y="4814888"/>
            <a:ext cx="7239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Nosferatu" pitchFamily="2" charset="0"/>
              </a:rPr>
              <a:t>And then he sneezed……….!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eeze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allAtOnce"/>
      <p:bldP spid="82948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dirty="0" smtClean="0"/>
              <a:t>Effects of the Plague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72000" cy="45307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Terrorized people of Europe</a:t>
            </a:r>
          </a:p>
          <a:p>
            <a:pPr eaLnBrk="1" hangingPunct="1"/>
            <a:r>
              <a:rPr lang="en-US" sz="3200" dirty="0" smtClean="0"/>
              <a:t>Some saw plague as God’s punishment</a:t>
            </a:r>
          </a:p>
          <a:p>
            <a:pPr eaLnBrk="1" hangingPunct="1"/>
            <a:r>
              <a:rPr lang="en-US" sz="3200" dirty="0" smtClean="0"/>
              <a:t>Did not know what caused it</a:t>
            </a:r>
          </a:p>
          <a:p>
            <a:pPr eaLnBrk="1" hangingPunct="1"/>
            <a:r>
              <a:rPr lang="en-US" sz="3200" dirty="0" smtClean="0"/>
              <a:t>Jews were blamed and killed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715000" y="1600200"/>
            <a:ext cx="2971800" cy="4530725"/>
          </a:xfrm>
        </p:spPr>
        <p:txBody>
          <a:bodyPr/>
          <a:lstStyle/>
          <a:p>
            <a:pPr eaLnBrk="1" hangingPunct="1"/>
            <a:endParaRPr lang="en-US" sz="2800" dirty="0" smtClean="0"/>
          </a:p>
        </p:txBody>
      </p:sp>
      <p:pic>
        <p:nvPicPr>
          <p:cNvPr id="54277" name="Picture 6" descr="bruegheldea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057400"/>
            <a:ext cx="35052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</a:rPr>
              <a:t>Effects of the plague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Cropland converted to raising sheep because it was cheaper and there were not enough people to work in agriculture</a:t>
            </a:r>
          </a:p>
          <a:p>
            <a:pPr eaLnBrk="1" hangingPunct="1"/>
            <a:r>
              <a:rPr lang="en-US" sz="2800" dirty="0" smtClean="0"/>
              <a:t>Decline in demand for food led to falling food </a:t>
            </a:r>
            <a:r>
              <a:rPr lang="en-US" sz="2800" dirty="0" smtClean="0"/>
              <a:t>prices</a:t>
            </a:r>
          </a:p>
          <a:p>
            <a:pPr eaLnBrk="1" hangingPunct="1"/>
            <a:r>
              <a:rPr lang="en-US" sz="2800" dirty="0" smtClean="0"/>
              <a:t>Shortage </a:t>
            </a:r>
            <a:r>
              <a:rPr lang="en-US" sz="2800" dirty="0" smtClean="0"/>
              <a:t>of labor, workers wanted higher wages, caused inflation</a:t>
            </a:r>
          </a:p>
          <a:p>
            <a:pPr eaLnBrk="1" hangingPunct="1"/>
            <a:r>
              <a:rPr lang="en-US" sz="2800" dirty="0" smtClean="0"/>
              <a:t>Merchants pushed for laws to limit </a:t>
            </a:r>
            <a:r>
              <a:rPr lang="en-US" sz="2800" dirty="0" smtClean="0"/>
              <a:t>wages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 Peasants paid cash, not in service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2290" name="Picture 2" descr="http://static.ddmcdn.com/gif/black-death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8040" y="5105400"/>
            <a:ext cx="1813560" cy="16002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Decline of Church Power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Papacy </a:t>
            </a:r>
            <a:r>
              <a:rPr lang="en-US" dirty="0" smtClean="0"/>
              <a:t>moved to Avignon, France 1307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1378 reformers elect pope to rule Rome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Time of two popes known as </a:t>
            </a:r>
            <a:r>
              <a:rPr lang="en-US" b="1" i="1" dirty="0" smtClean="0"/>
              <a:t>Great Schism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Ended 1417 electing compromise pope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Undermined faith in church, church unable to provide leadership in difficult </a:t>
            </a:r>
            <a:r>
              <a:rPr lang="en-US" dirty="0" smtClean="0"/>
              <a:t>time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Because </a:t>
            </a:r>
            <a:r>
              <a:rPr lang="en-US" dirty="0" smtClean="0"/>
              <a:t>of the rise of nation-states European kings were unwilling to accept papal supremacy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dirty="0" smtClean="0"/>
              <a:t>Hundred Years War</a:t>
            </a:r>
          </a:p>
        </p:txBody>
      </p:sp>
      <p:sp>
        <p:nvSpPr>
          <p:cNvPr id="5734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1905000" cy="4530725"/>
          </a:xfrm>
        </p:spPr>
        <p:txBody>
          <a:bodyPr/>
          <a:lstStyle/>
          <a:p>
            <a:pPr eaLnBrk="1" hangingPunct="1"/>
            <a:endParaRPr lang="en-US" sz="2800" dirty="0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1600200"/>
            <a:ext cx="5715000" cy="45307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England and France at war </a:t>
            </a:r>
            <a:r>
              <a:rPr lang="en-US" sz="2400" b="1" dirty="0" smtClean="0"/>
              <a:t>1337-1453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England controlled French province of Gascony </a:t>
            </a:r>
            <a:endParaRPr lang="en-US" sz="24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 French wanted English out of country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English had advantage until 1429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/>
              <a:t>Joan of Arc-</a:t>
            </a:r>
            <a:r>
              <a:rPr lang="en-US" sz="2400" dirty="0"/>
              <a:t> God had sent her to fight English- led armies that defeated English and changed war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Joan captured, executed by English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French took control, 1453 last English </a:t>
            </a:r>
            <a:r>
              <a:rPr lang="en-US" sz="2400" dirty="0" smtClean="0"/>
              <a:t>armies were defeated</a:t>
            </a:r>
            <a:endParaRPr lang="en-US" sz="2400" dirty="0"/>
          </a:p>
        </p:txBody>
      </p:sp>
      <p:pic>
        <p:nvPicPr>
          <p:cNvPr id="57349" name="Picture 6" descr="60892-004-53D4AF1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2286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dirty="0" smtClean="0"/>
              <a:t>Effects of Hundred Years War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48200" cy="4530725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z="2800" dirty="0" smtClean="0"/>
              <a:t>War changed nature of warfare</a:t>
            </a:r>
          </a:p>
          <a:p>
            <a:pPr lvl="1" eaLnBrk="1" hangingPunct="1"/>
            <a:r>
              <a:rPr lang="en-US" sz="2300" dirty="0" smtClean="0">
                <a:solidFill>
                  <a:schemeClr val="tx1"/>
                </a:solidFill>
              </a:rPr>
              <a:t>Use </a:t>
            </a:r>
            <a:r>
              <a:rPr lang="en-US" sz="2300" dirty="0" smtClean="0">
                <a:solidFill>
                  <a:schemeClr val="tx1"/>
                </a:solidFill>
              </a:rPr>
              <a:t>of longbow and cannon caused high death </a:t>
            </a:r>
            <a:r>
              <a:rPr lang="en-US" sz="2300" dirty="0" smtClean="0">
                <a:solidFill>
                  <a:schemeClr val="tx1"/>
                </a:solidFill>
              </a:rPr>
              <a:t>toll</a:t>
            </a:r>
          </a:p>
          <a:p>
            <a:pPr lvl="1" eaLnBrk="1" hangingPunct="1"/>
            <a:r>
              <a:rPr lang="en-US" sz="2300" dirty="0" smtClean="0">
                <a:solidFill>
                  <a:schemeClr val="tx1"/>
                </a:solidFill>
              </a:rPr>
              <a:t>Peasant foot soldiers, not knights became more important in warfare</a:t>
            </a:r>
            <a:endParaRPr lang="en-US" sz="23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800" dirty="0" smtClean="0"/>
              <a:t> </a:t>
            </a:r>
            <a:r>
              <a:rPr lang="en-US" sz="2800" b="1" u="sng" dirty="0" smtClean="0"/>
              <a:t>France</a:t>
            </a:r>
          </a:p>
          <a:p>
            <a:pPr eaLnBrk="1" hangingPunct="1"/>
            <a:r>
              <a:rPr lang="en-US" sz="2000" dirty="0" smtClean="0"/>
              <a:t>National feeling increased</a:t>
            </a:r>
          </a:p>
          <a:p>
            <a:pPr eaLnBrk="1" hangingPunct="1"/>
            <a:r>
              <a:rPr lang="en-US" sz="2000" dirty="0" smtClean="0"/>
              <a:t>French kings expand power</a:t>
            </a:r>
          </a:p>
          <a:p>
            <a:pPr eaLnBrk="1" hangingPunct="1"/>
            <a:r>
              <a:rPr lang="en-US" sz="2800" b="1" u="sng" dirty="0" smtClean="0"/>
              <a:t>England</a:t>
            </a:r>
          </a:p>
          <a:p>
            <a:pPr eaLnBrk="1" hangingPunct="1"/>
            <a:r>
              <a:rPr lang="en-US" sz="2000" dirty="0" smtClean="0"/>
              <a:t>Kings asked Parliament for money during war</a:t>
            </a:r>
          </a:p>
          <a:p>
            <a:pPr eaLnBrk="1" hangingPunct="1"/>
            <a:r>
              <a:rPr lang="en-US" sz="2000" dirty="0" smtClean="0"/>
              <a:t>Expanded power of Parliament</a:t>
            </a:r>
          </a:p>
          <a:p>
            <a:pPr eaLnBrk="1" hangingPunct="1"/>
            <a:r>
              <a:rPr lang="en-US" sz="2000" dirty="0" smtClean="0"/>
              <a:t>Monarchs used hired soldiers to fight, not nobles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019800" y="1600200"/>
            <a:ext cx="2667000" cy="4530725"/>
          </a:xfrm>
        </p:spPr>
        <p:txBody>
          <a:bodyPr/>
          <a:lstStyle/>
          <a:p>
            <a:pPr eaLnBrk="1" hangingPunct="1"/>
            <a:endParaRPr lang="en-US" sz="2800" dirty="0" smtClean="0"/>
          </a:p>
        </p:txBody>
      </p:sp>
      <p:pic>
        <p:nvPicPr>
          <p:cNvPr id="58373" name="Picture 6" descr="100-Years-War-B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00200"/>
            <a:ext cx="35528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dirty="0" smtClean="0"/>
              <a:t>Political Recovery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72000" cy="45307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Old dynasties fell apart</a:t>
            </a:r>
          </a:p>
          <a:p>
            <a:pPr eaLnBrk="1" hangingPunct="1"/>
            <a:r>
              <a:rPr lang="en-US" sz="2800" dirty="0" smtClean="0"/>
              <a:t>New rulers establish power- France, England, Spain</a:t>
            </a:r>
          </a:p>
          <a:p>
            <a:pPr eaLnBrk="1" hangingPunct="1"/>
            <a:r>
              <a:rPr lang="en-US" sz="2800" b="1" u="sng" dirty="0" err="1" smtClean="0"/>
              <a:t>Reconquista</a:t>
            </a:r>
            <a:endParaRPr lang="en-US" sz="2800" b="1" u="sng" dirty="0" smtClean="0"/>
          </a:p>
          <a:p>
            <a:pPr eaLnBrk="1" hangingPunct="1"/>
            <a:r>
              <a:rPr lang="en-US" sz="2800" dirty="0" smtClean="0"/>
              <a:t> Middle Ages Christians in Spain fought to remove Muslims</a:t>
            </a:r>
          </a:p>
          <a:p>
            <a:pPr eaLnBrk="1" hangingPunct="1"/>
            <a:r>
              <a:rPr lang="en-US" sz="2800" b="1" dirty="0" smtClean="0"/>
              <a:t>1300 </a:t>
            </a:r>
            <a:r>
              <a:rPr lang="en-US" sz="2800" dirty="0" smtClean="0"/>
              <a:t>Christians controlled most of Spain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59396" name="Rectangle 11"/>
          <p:cNvSpPr>
            <a:spLocks noGrp="1" noChangeArrowheads="1"/>
          </p:cNvSpPr>
          <p:nvPr>
            <p:ph sz="half" idx="2"/>
          </p:nvPr>
        </p:nvSpPr>
        <p:spPr>
          <a:xfrm>
            <a:off x="6019800" y="1600200"/>
            <a:ext cx="2667000" cy="4530725"/>
          </a:xfrm>
        </p:spPr>
        <p:txBody>
          <a:bodyPr/>
          <a:lstStyle/>
          <a:p>
            <a:pPr eaLnBrk="1" hangingPunct="1"/>
            <a:endParaRPr lang="en-US" sz="2800" dirty="0" smtClean="0"/>
          </a:p>
        </p:txBody>
      </p:sp>
      <p:pic>
        <p:nvPicPr>
          <p:cNvPr id="59397" name="Picture 8" descr="Reconquis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76400"/>
            <a:ext cx="3429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Reconquista</a:t>
            </a:r>
            <a:endParaRPr lang="en-US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1469</a:t>
            </a:r>
            <a:r>
              <a:rPr lang="en-US" sz="2400" dirty="0" smtClean="0"/>
              <a:t> Ferdinand and Isabella king and queen of powerful Spanish kingdoms, marry</a:t>
            </a:r>
          </a:p>
          <a:p>
            <a:pPr eaLnBrk="1" hangingPunct="1"/>
            <a:r>
              <a:rPr lang="en-US" sz="2400" b="1" dirty="0" smtClean="0"/>
              <a:t>1492</a:t>
            </a:r>
            <a:r>
              <a:rPr lang="en-US" sz="2400" dirty="0" smtClean="0"/>
              <a:t> Muslims defeated in Granada</a:t>
            </a:r>
          </a:p>
          <a:p>
            <a:pPr eaLnBrk="1" hangingPunct="1"/>
            <a:r>
              <a:rPr lang="en-US" sz="2400" dirty="0" smtClean="0"/>
              <a:t>Wanted to impose unity on Spanish people</a:t>
            </a:r>
          </a:p>
          <a:p>
            <a:pPr eaLnBrk="1" hangingPunct="1"/>
            <a:r>
              <a:rPr lang="en-US" sz="2400" dirty="0" smtClean="0"/>
              <a:t>Expelled Jews, Muslims from country</a:t>
            </a:r>
          </a:p>
          <a:p>
            <a:pPr eaLnBrk="1" hangingPunct="1"/>
            <a:r>
              <a:rPr lang="en-US" sz="2400" dirty="0" smtClean="0"/>
              <a:t>All people had to be Catholic</a:t>
            </a:r>
          </a:p>
          <a:p>
            <a:pPr eaLnBrk="1" hangingPunct="1"/>
            <a:r>
              <a:rPr lang="en-US" sz="2400" dirty="0" smtClean="0"/>
              <a:t> </a:t>
            </a:r>
            <a:r>
              <a:rPr lang="en-US" sz="2400" b="1" i="1" dirty="0" smtClean="0"/>
              <a:t>Inquisition</a:t>
            </a:r>
            <a:r>
              <a:rPr lang="en-US" sz="2400" dirty="0" smtClean="0"/>
              <a:t> (church court) tried non- Catholics, many were executed</a:t>
            </a:r>
          </a:p>
        </p:txBody>
      </p:sp>
      <p:pic>
        <p:nvPicPr>
          <p:cNvPr id="60420" name="Picture 5" descr="goya_inquisi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5029200"/>
            <a:ext cx="4800600" cy="1600200"/>
          </a:xfr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smtClean="0"/>
              <a:t>Motives for the Crusades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Pope</a:t>
            </a:r>
            <a:r>
              <a:rPr lang="en-US" sz="2000" smtClean="0"/>
              <a:t>- </a:t>
            </a:r>
            <a:r>
              <a:rPr lang="en-US" altLang="zh-CN" sz="2000" smtClean="0">
                <a:ea typeface="宋体" pitchFamily="2" charset="-122"/>
              </a:rPr>
              <a:t> way to unite feudal lords against a common enemy.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 smtClean="0">
                <a:ea typeface="宋体" pitchFamily="2" charset="-122"/>
              </a:rPr>
              <a:t> Crusades could increase the power of the Church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 smtClean="0">
                <a:ea typeface="宋体" pitchFamily="2" charset="-122"/>
              </a:rPr>
              <a:t> </a:t>
            </a:r>
            <a:r>
              <a:rPr lang="en-US" altLang="zh-CN" sz="2400" b="1" smtClean="0">
                <a:ea typeface="宋体" pitchFamily="2" charset="-122"/>
              </a:rPr>
              <a:t>Feudal Lords, Knights-</a:t>
            </a:r>
            <a:r>
              <a:rPr lang="en-US" altLang="zh-CN" sz="2000" smtClean="0">
                <a:ea typeface="宋体" pitchFamily="2" charset="-122"/>
              </a:rPr>
              <a:t> increase wealth and power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 smtClean="0">
                <a:ea typeface="宋体" pitchFamily="2" charset="-122"/>
              </a:rPr>
              <a:t>religious duty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b="1" smtClean="0">
                <a:ea typeface="宋体" pitchFamily="2" charset="-122"/>
              </a:rPr>
              <a:t>Merchants-</a:t>
            </a:r>
            <a:r>
              <a:rPr lang="en-US" altLang="zh-CN" sz="2000" smtClean="0">
                <a:ea typeface="宋体" pitchFamily="2" charset="-122"/>
              </a:rPr>
              <a:t> make money with an increase in trade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 smtClean="0">
                <a:ea typeface="宋体" pitchFamily="2" charset="-122"/>
              </a:rPr>
              <a:t> Port cities ( Genoa and Venice) merchants could make money supplying Crusaders, desire to control trade routes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000" smtClean="0">
                <a:ea typeface="宋体" pitchFamily="2" charset="-122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248400" y="1600200"/>
            <a:ext cx="2438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  <p:pic>
        <p:nvPicPr>
          <p:cNvPr id="32773" name="Picture 6" descr="crusade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76400"/>
            <a:ext cx="2667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smtClean="0"/>
              <a:t>Crusades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838200" y="1600200"/>
            <a:ext cx="2590800" cy="4525963"/>
          </a:xfrm>
          <a:solidFill>
            <a:schemeClr val="accent3"/>
          </a:solidFill>
        </p:spPr>
        <p:txBody>
          <a:bodyPr/>
          <a:lstStyle/>
          <a:p>
            <a:pPr eaLnBrk="1" hangingPunct="1">
              <a:defRPr/>
            </a:pPr>
            <a:endParaRPr lang="en-US" sz="2800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600200"/>
            <a:ext cx="4495800" cy="4648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Christians captured Jerusalem 1099, massacred Muslim inhabitants</a:t>
            </a:r>
          </a:p>
          <a:p>
            <a:pPr eaLnBrk="1" hangingPunct="1"/>
            <a:r>
              <a:rPr lang="en-US" sz="2800" dirty="0" smtClean="0"/>
              <a:t>Organized crusader states</a:t>
            </a:r>
          </a:p>
          <a:p>
            <a:pPr eaLnBrk="1" hangingPunct="1"/>
            <a:r>
              <a:rPr lang="en-US" sz="2800" dirty="0" smtClean="0"/>
              <a:t>1140’s Muslims fight back</a:t>
            </a:r>
          </a:p>
          <a:p>
            <a:pPr eaLnBrk="1" hangingPunct="1"/>
            <a:r>
              <a:rPr lang="en-US" sz="2800" dirty="0" smtClean="0"/>
              <a:t>1187 </a:t>
            </a:r>
            <a:r>
              <a:rPr lang="en-US" sz="2800" dirty="0" err="1" smtClean="0"/>
              <a:t>Salah</a:t>
            </a:r>
            <a:r>
              <a:rPr lang="en-US" sz="2800" dirty="0" smtClean="0"/>
              <a:t> al-</a:t>
            </a:r>
            <a:r>
              <a:rPr lang="en-US" sz="2800" dirty="0" err="1" smtClean="0"/>
              <a:t>deen</a:t>
            </a:r>
            <a:r>
              <a:rPr lang="en-US" sz="2800" dirty="0" smtClean="0"/>
              <a:t> and a Muslim army recapture Jerusalem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</p:txBody>
      </p:sp>
      <p:pic>
        <p:nvPicPr>
          <p:cNvPr id="33797" name="Picture 7" descr="http://www.medievalists.net/wp-content/uploads/2010/09/crusad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3810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Crusades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2663825"/>
          </a:xfrm>
        </p:spPr>
        <p:txBody>
          <a:bodyPr/>
          <a:lstStyle/>
          <a:p>
            <a:pPr eaLnBrk="1" hangingPunct="1"/>
            <a:r>
              <a:rPr lang="en-US" dirty="0" smtClean="0"/>
              <a:t>1189 Richard the Lionhearted negotiates allowing Christian pilgrims to visit Jerusalem</a:t>
            </a:r>
          </a:p>
          <a:p>
            <a:pPr eaLnBrk="1" hangingPunct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Crusade (1202-1204) merchants from Venice used armies to defeat trade rivals in Constantinople, burned and looted city</a:t>
            </a:r>
          </a:p>
          <a:p>
            <a:pPr eaLnBrk="1" hangingPunct="1"/>
            <a:r>
              <a:rPr lang="en-US" dirty="0" smtClean="0"/>
              <a:t>1291 Muslims take last Crusader states!!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4820" name="Picture 5" descr="http://www.islamproject.org/images/crusades_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419600"/>
            <a:ext cx="614838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Effects of the Crusades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676400"/>
            <a:ext cx="8504238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European Christians failed to take Holy Land but helped quicken changes taking place in Europe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</a:pPr>
            <a:r>
              <a:rPr lang="en-US" sz="2800" dirty="0" smtClean="0"/>
              <a:t>Increased trade</a:t>
            </a:r>
            <a:endParaRPr lang="en-US" altLang="zh-CN" sz="2800" dirty="0" smtClean="0">
              <a:ea typeface="宋体" pitchFamily="2" charset="-12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 smtClean="0">
                <a:solidFill>
                  <a:schemeClr val="tx1"/>
                </a:solidFill>
                <a:ea typeface="宋体" pitchFamily="2" charset="-122"/>
              </a:rPr>
              <a:t>Europeans wanted products from Asia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 smtClean="0">
                <a:solidFill>
                  <a:schemeClr val="tx1"/>
                </a:solidFill>
                <a:ea typeface="宋体" pitchFamily="2" charset="-122"/>
              </a:rPr>
              <a:t>Italian cities </a:t>
            </a:r>
            <a:r>
              <a:rPr lang="en-US" altLang="zh-CN" sz="2400" b="1" dirty="0" smtClean="0">
                <a:solidFill>
                  <a:schemeClr val="tx1"/>
                </a:solidFill>
                <a:ea typeface="宋体" pitchFamily="2" charset="-122"/>
              </a:rPr>
              <a:t>Genoa </a:t>
            </a:r>
            <a:r>
              <a:rPr lang="en-US" altLang="zh-CN" sz="2400" dirty="0" smtClean="0">
                <a:solidFill>
                  <a:schemeClr val="tx1"/>
                </a:solidFill>
                <a:ea typeface="宋体" pitchFamily="2" charset="-122"/>
              </a:rPr>
              <a:t>and </a:t>
            </a:r>
            <a:r>
              <a:rPr lang="en-US" altLang="zh-CN" sz="2400" b="1" dirty="0" smtClean="0">
                <a:solidFill>
                  <a:schemeClr val="tx1"/>
                </a:solidFill>
                <a:ea typeface="宋体" pitchFamily="2" charset="-122"/>
              </a:rPr>
              <a:t>Venice</a:t>
            </a:r>
            <a:r>
              <a:rPr lang="en-US" altLang="zh-CN" sz="2400" dirty="0" smtClean="0">
                <a:solidFill>
                  <a:schemeClr val="tx1"/>
                </a:solidFill>
                <a:ea typeface="宋体" pitchFamily="2" charset="-122"/>
              </a:rPr>
              <a:t> controlled trade routes to the East on the Mediterranean Sea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 smtClean="0">
                <a:solidFill>
                  <a:schemeClr val="tx1"/>
                </a:solidFill>
                <a:ea typeface="宋体" pitchFamily="2" charset="-122"/>
              </a:rPr>
              <a:t>Crusades encouraged  use of money and banking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 smtClean="0">
                <a:solidFill>
                  <a:schemeClr val="tx1"/>
                </a:solidFill>
                <a:ea typeface="宋体" pitchFamily="2" charset="-122"/>
              </a:rPr>
              <a:t> Peasants sold goods for cash to pay lords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 smtClean="0">
                <a:solidFill>
                  <a:schemeClr val="tx1"/>
                </a:solidFill>
                <a:ea typeface="宋体" pitchFamily="2" charset="-122"/>
              </a:rPr>
              <a:t> Banks and money first became widely used at this time</a:t>
            </a:r>
            <a:r>
              <a:rPr lang="en-US" altLang="zh-CN" sz="1900" dirty="0" smtClean="0">
                <a:ea typeface="宋体" pitchFamily="2" charset="-122"/>
              </a:rPr>
              <a:t>.</a:t>
            </a:r>
            <a:endParaRPr lang="en-US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Effects of the Crusades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lphaUcPeriod" startAt="2"/>
            </a:pPr>
            <a:r>
              <a:rPr lang="en-US" sz="2800" dirty="0" smtClean="0"/>
              <a:t>Increased power of papacy, legacy of mistrust with Muslims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lphaUcPeriod" startAt="2"/>
            </a:pPr>
            <a:r>
              <a:rPr lang="en-US" sz="2800" dirty="0" smtClean="0"/>
              <a:t> Increased attacks on Jews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lphaUcPeriod" startAt="2"/>
            </a:pPr>
            <a:r>
              <a:rPr lang="en-US" sz="2800" dirty="0" smtClean="0"/>
              <a:t>Brought Europe to a wider world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lphaUcPeriod" startAt="2"/>
            </a:pPr>
            <a:r>
              <a:rPr lang="en-US" sz="2800" dirty="0" smtClean="0"/>
              <a:t>Europe was safer place to travel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lphaUcPeriod" startAt="2"/>
            </a:pPr>
            <a:r>
              <a:rPr lang="en-US" sz="2800" dirty="0" smtClean="0"/>
              <a:t>European traders began to travel to Asia</a:t>
            </a:r>
          </a:p>
          <a:p>
            <a:pPr marL="514350" indent="-514350" eaLnBrk="1" hangingPunct="1">
              <a:buFont typeface="+mj-lt"/>
              <a:buAutoNum type="alphaUcPeriod" startAt="2"/>
            </a:pPr>
            <a:r>
              <a:rPr lang="en-US" sz="2800" dirty="0" smtClean="0"/>
              <a:t>Helped end feudalism, led to the rise of </a:t>
            </a:r>
            <a:r>
              <a:rPr lang="en-US" sz="2800" b="1" i="1" dirty="0" smtClean="0"/>
              <a:t>nation-state</a:t>
            </a:r>
          </a:p>
          <a:p>
            <a:pPr lvl="1" eaLnBrk="1" hangingPunct="1"/>
            <a:r>
              <a:rPr lang="en-US" sz="2300" dirty="0" smtClean="0">
                <a:solidFill>
                  <a:schemeClr val="tx1"/>
                </a:solidFill>
              </a:rPr>
              <a:t>Kings raised taxes to support armies</a:t>
            </a:r>
          </a:p>
          <a:p>
            <a:pPr lvl="1" eaLnBrk="1" hangingPunct="1"/>
            <a:r>
              <a:rPr lang="en-US" sz="2300" dirty="0" smtClean="0">
                <a:solidFill>
                  <a:schemeClr val="tx1"/>
                </a:solidFill>
              </a:rPr>
              <a:t>Nobles sold lands to join Crusades</a:t>
            </a:r>
          </a:p>
          <a:p>
            <a:pPr lvl="1" eaLnBrk="1" hangingPunct="1"/>
            <a:r>
              <a:rPr lang="en-US" sz="2300" dirty="0" smtClean="0">
                <a:solidFill>
                  <a:schemeClr val="tx1"/>
                </a:solidFill>
              </a:rPr>
              <a:t> As nobles lost power kings created stronger centralized governments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Agriculture, Trade and Cities</a:t>
            </a:r>
          </a:p>
        </p:txBody>
      </p:sp>
      <p:pic>
        <p:nvPicPr>
          <p:cNvPr id="45058" name="Picture 2" descr="http://media.web.britannica.com/eb-media/18/125118-004-B164E7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743200"/>
            <a:ext cx="5238750" cy="376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dirty="0" smtClean="0"/>
              <a:t>New Agriculture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1905000" cy="4530725"/>
          </a:xfrm>
          <a:solidFill>
            <a:schemeClr val="tx2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124200" y="1600200"/>
            <a:ext cx="5562600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Between 1000-1300 population in Europe doubled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3200" dirty="0" smtClean="0"/>
              <a:t>Why?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Conditions in Europe more peaceful, dramatic increase in food production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 Climate Change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 Farming technology improved</a:t>
            </a:r>
          </a:p>
        </p:txBody>
      </p:sp>
      <p:pic>
        <p:nvPicPr>
          <p:cNvPr id="39941" name="Picture 6" descr="T02588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09800"/>
            <a:ext cx="2286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562</TotalTime>
  <Words>1145</Words>
  <Application>Microsoft Office PowerPoint</Application>
  <PresentationFormat>On-screen Show (4:3)</PresentationFormat>
  <Paragraphs>186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Civic</vt:lpstr>
      <vt:lpstr>1_Civic</vt:lpstr>
      <vt:lpstr>Crusades and the Late Middle Ages</vt:lpstr>
      <vt:lpstr>The Crusades</vt:lpstr>
      <vt:lpstr>Motives for the Crusades</vt:lpstr>
      <vt:lpstr>Crusades</vt:lpstr>
      <vt:lpstr>Crusades</vt:lpstr>
      <vt:lpstr>Effects of the Crusades</vt:lpstr>
      <vt:lpstr>Effects of the Crusades</vt:lpstr>
      <vt:lpstr>Agriculture, Trade and Cities</vt:lpstr>
      <vt:lpstr>New Agriculture</vt:lpstr>
      <vt:lpstr>New Agriculture</vt:lpstr>
      <vt:lpstr>Revival of Trade</vt:lpstr>
      <vt:lpstr>Revival of Trade</vt:lpstr>
      <vt:lpstr>Growth of Cities</vt:lpstr>
      <vt:lpstr>City Government</vt:lpstr>
      <vt:lpstr>Rise of Universities</vt:lpstr>
      <vt:lpstr>Late Middle Ages</vt:lpstr>
      <vt:lpstr>Europe in the 14th Century</vt:lpstr>
      <vt:lpstr>Black Death</vt:lpstr>
      <vt:lpstr>Slide 19</vt:lpstr>
      <vt:lpstr>Slide 20</vt:lpstr>
      <vt:lpstr>Slide 21</vt:lpstr>
      <vt:lpstr>Slide 22</vt:lpstr>
      <vt:lpstr>Effects of the Plague</vt:lpstr>
      <vt:lpstr>Effects of the plague</vt:lpstr>
      <vt:lpstr>Decline of Church Power</vt:lpstr>
      <vt:lpstr>Hundred Years War</vt:lpstr>
      <vt:lpstr>Effects of Hundred Years War</vt:lpstr>
      <vt:lpstr>Political Recovery</vt:lpstr>
      <vt:lpstr>Reconquista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Crusades and the Late Middle Ages</dc:title>
  <dc:creator>MATT</dc:creator>
  <cp:lastModifiedBy>Dean</cp:lastModifiedBy>
  <cp:revision>27</cp:revision>
  <dcterms:created xsi:type="dcterms:W3CDTF">2009-02-18T03:18:09Z</dcterms:created>
  <dcterms:modified xsi:type="dcterms:W3CDTF">2012-11-26T14:50:44Z</dcterms:modified>
</cp:coreProperties>
</file>