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A314E-9D36-418C-98A5-0952381C2011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3C435-9B5D-47C7-A5D5-99E303A82A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66E43-577C-43DA-9CDE-E97D42DFA7B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80ADF3-6A93-4E6A-BFD2-A5AA646096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C01FEA-B04A-4B57-9D18-01C544C37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Government and the Economy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5562600"/>
            <a:ext cx="2743200" cy="1066800"/>
          </a:xfrm>
        </p:spPr>
        <p:txBody>
          <a:bodyPr>
            <a:normAutofit fontScale="62500" lnSpcReduction="20000"/>
          </a:bodyPr>
          <a:lstStyle/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r>
              <a:rPr lang="en-US" sz="3500" dirty="0" smtClean="0"/>
              <a:t>Chapter 23</a:t>
            </a:r>
            <a:endParaRPr lang="en-US" sz="3500" dirty="0"/>
          </a:p>
        </p:txBody>
      </p:sp>
      <p:pic>
        <p:nvPicPr>
          <p:cNvPr id="25602" name="Picture 2" descr="http://4.bp.blogspot.com/_5qJ4k-az5vc/S-3SATzLhtI/AAAAAAAAA-M/_hos7mb8Zjs/s1600/stimulus-check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971800"/>
            <a:ext cx="3124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7048"/>
            <a:ext cx="6214872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Price Stability</a:t>
            </a:r>
          </a:p>
          <a:p>
            <a:r>
              <a:rPr lang="en-US" b="1" i="1" dirty="0" smtClean="0"/>
              <a:t>Inflation</a:t>
            </a:r>
            <a:r>
              <a:rPr lang="en-US" dirty="0" smtClean="0"/>
              <a:t> is the sustained increase of prices over time</a:t>
            </a:r>
          </a:p>
          <a:p>
            <a:r>
              <a:rPr lang="en-US" dirty="0" smtClean="0"/>
              <a:t>Indicator of economic performance</a:t>
            </a:r>
          </a:p>
          <a:p>
            <a:r>
              <a:rPr lang="en-US" dirty="0" smtClean="0"/>
              <a:t>Too much inflation……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Reduces the purchasing power of money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Reduces the value of money saved </a:t>
            </a:r>
          </a:p>
          <a:p>
            <a:r>
              <a:rPr lang="en-US" dirty="0" smtClean="0"/>
              <a:t>Government samples prices every month of 400 commonly used products, known as the </a:t>
            </a:r>
            <a:r>
              <a:rPr lang="en-US" b="1" i="1" dirty="0" smtClean="0"/>
              <a:t>consumer price index </a:t>
            </a:r>
            <a:r>
              <a:rPr lang="en-US" dirty="0" smtClean="0"/>
              <a:t>to find the inflation rate</a:t>
            </a:r>
          </a:p>
          <a:p>
            <a:r>
              <a:rPr lang="en-US" dirty="0" smtClean="0"/>
              <a:t>Government can do very little to control the price of inflation because it results from monetary policy decisions that the government does not make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1336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602284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Stocks and Stock Markets</a:t>
            </a:r>
          </a:p>
          <a:p>
            <a:r>
              <a:rPr lang="en-US" dirty="0" smtClean="0"/>
              <a:t>Two ways to make money from stocks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Dividends- share of corporations profits that are distributed to stockholders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Capital gains- when stock is sold for more than it was originally bought for</a:t>
            </a:r>
          </a:p>
          <a:p>
            <a:r>
              <a:rPr lang="en-US" dirty="0" smtClean="0"/>
              <a:t>Price of a stock can change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Sales or profits of a company (raises or lowers price)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Rumor of a possible takeover or news of a technological breakthrough can change demand for companies stock (raises in price)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4574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870448" cy="5026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Stocks and Stock Markets</a:t>
            </a:r>
          </a:p>
          <a:p>
            <a:r>
              <a:rPr lang="en-US" b="1" i="1" dirty="0" smtClean="0"/>
              <a:t>Stock indexes </a:t>
            </a:r>
            <a:r>
              <a:rPr lang="en-US" dirty="0" smtClean="0"/>
              <a:t>measure stock prices over time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Dow Jones Industrial Average and Standard and Poor’s are the two most popular indexes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DJIA represents 30 popular stocks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Sand P tracks the prices of 500 stocks</a:t>
            </a:r>
          </a:p>
          <a:p>
            <a:r>
              <a:rPr lang="en-US" dirty="0" smtClean="0"/>
              <a:t>Give and idea of the market as a whole</a:t>
            </a:r>
          </a:p>
          <a:p>
            <a:r>
              <a:rPr lang="en-US" dirty="0" smtClean="0"/>
              <a:t>Stocks are publicly traded on the </a:t>
            </a:r>
            <a:r>
              <a:rPr lang="en-US" b="1" i="1" dirty="0" smtClean="0"/>
              <a:t>stock exchange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Makes buying and selling easy</a:t>
            </a:r>
          </a:p>
          <a:p>
            <a:r>
              <a:rPr lang="en-US" dirty="0" smtClean="0"/>
              <a:t>Most stocks in the US are traded on the New York Stock Exchange (NYSE), located on Wall Street</a:t>
            </a:r>
          </a:p>
          <a:p>
            <a:r>
              <a:rPr lang="en-US" dirty="0" smtClean="0"/>
              <a:t>These indexes reveal investors expectations about the future</a:t>
            </a:r>
          </a:p>
          <a:p>
            <a:r>
              <a:rPr lang="en-US" dirty="0" smtClean="0"/>
              <a:t>If investors expect growth stocks go up (bull market)</a:t>
            </a:r>
          </a:p>
          <a:p>
            <a:r>
              <a:rPr lang="en-US" dirty="0" smtClean="0"/>
              <a:t>If stock prices fall it is called a bear market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9411" y="4419600"/>
            <a:ext cx="16287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590799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Government, the Economy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5524"/>
            <a:ext cx="6019800" cy="4797552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Income Inequality</a:t>
            </a:r>
          </a:p>
          <a:p>
            <a:r>
              <a:rPr lang="en-US" dirty="0" smtClean="0"/>
              <a:t>America is a wealthy country but not all Americans are wealthy</a:t>
            </a:r>
          </a:p>
          <a:p>
            <a:r>
              <a:rPr lang="en-US" dirty="0" smtClean="0"/>
              <a:t>Level of education has a major impact on a person’s income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education=more income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 tries to encourage people to improve education at all levels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Free lunch programs, low interest college loans are two ways the government encourages education</a:t>
            </a:r>
          </a:p>
          <a:p>
            <a:r>
              <a:rPr lang="en-US" dirty="0" smtClean="0"/>
              <a:t>Having wealthy parents provides access to more educational opportunities and business opportunities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20669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81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Government, the Economy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565648" cy="47975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Discrimination </a:t>
            </a:r>
            <a:endParaRPr lang="en-US" b="1" dirty="0" smtClean="0"/>
          </a:p>
          <a:p>
            <a:r>
              <a:rPr lang="en-US" dirty="0" smtClean="0"/>
              <a:t>Women </a:t>
            </a:r>
            <a:r>
              <a:rPr lang="en-US" dirty="0"/>
              <a:t>and minority groups are often not paid as well white </a:t>
            </a:r>
            <a:r>
              <a:rPr lang="en-US" dirty="0" smtClean="0"/>
              <a:t>men, often </a:t>
            </a:r>
            <a:r>
              <a:rPr lang="en-US" dirty="0"/>
              <a:t>passed over for promotions</a:t>
            </a:r>
          </a:p>
          <a:p>
            <a:r>
              <a:rPr lang="en-US" dirty="0"/>
              <a:t>The government has passed </a:t>
            </a:r>
            <a:r>
              <a:rPr lang="en-US" b="1" i="1" dirty="0"/>
              <a:t>Equal Pay Acts </a:t>
            </a:r>
            <a:r>
              <a:rPr lang="en-US" dirty="0"/>
              <a:t>(1963, 2003) and the </a:t>
            </a:r>
            <a:r>
              <a:rPr lang="en-US" b="1" i="1" dirty="0"/>
              <a:t>Fair Pay Act </a:t>
            </a:r>
            <a:r>
              <a:rPr lang="en-US" dirty="0"/>
              <a:t>(2008) that require equal pay for equal skills and </a:t>
            </a:r>
            <a:r>
              <a:rPr lang="en-US" dirty="0" smtClean="0"/>
              <a:t>responsibilities</a:t>
            </a:r>
            <a:endParaRPr lang="en-US" dirty="0"/>
          </a:p>
          <a:p>
            <a:r>
              <a:rPr lang="en-US" dirty="0"/>
              <a:t>The 1964 </a:t>
            </a:r>
            <a:r>
              <a:rPr lang="en-US" b="1" i="1" dirty="0"/>
              <a:t>Civil Rights Act </a:t>
            </a:r>
            <a:r>
              <a:rPr lang="en-US" dirty="0" smtClean="0"/>
              <a:t>bans discrimination on the basis of gender, race, religion and national origin</a:t>
            </a:r>
          </a:p>
          <a:p>
            <a:r>
              <a:rPr lang="en-US" dirty="0" smtClean="0"/>
              <a:t>1990 </a:t>
            </a:r>
            <a:r>
              <a:rPr lang="en-US" b="1" i="1" dirty="0" smtClean="0"/>
              <a:t>The Americans with Disabilities Act </a:t>
            </a:r>
            <a:r>
              <a:rPr lang="en-US" dirty="0" smtClean="0"/>
              <a:t>extended this protection to people with physical and mental handicaps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258444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04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Government, the Economy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Poverty</a:t>
            </a:r>
          </a:p>
          <a:p>
            <a:r>
              <a:rPr lang="en-US" dirty="0" smtClean="0"/>
              <a:t>People living in poverty receive special attention from the government</a:t>
            </a:r>
          </a:p>
          <a:p>
            <a:r>
              <a:rPr lang="en-US" dirty="0" smtClean="0"/>
              <a:t>The most effective programs have incentives that encourage people to go back to work or improve their employment situation</a:t>
            </a:r>
          </a:p>
          <a:p>
            <a:r>
              <a:rPr lang="en-US" dirty="0" smtClean="0"/>
              <a:t>Most welfare programs are federal programs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Food Stamps, WIC (nutrition and health care assistance to children under 5)</a:t>
            </a:r>
          </a:p>
          <a:p>
            <a:r>
              <a:rPr lang="en-US" dirty="0" smtClean="0"/>
              <a:t>Some welfare programs pay cash to certain people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</a:rPr>
              <a:t>Supplemental Security Income </a:t>
            </a:r>
            <a:r>
              <a:rPr lang="en-US" dirty="0" smtClean="0">
                <a:solidFill>
                  <a:schemeClr val="tx1"/>
                </a:solidFill>
              </a:rPr>
              <a:t>(SSI) payments to disabled persons 65 and older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</a:rPr>
              <a:t>Temporary Assistance to Needy Families</a:t>
            </a:r>
            <a:r>
              <a:rPr lang="en-US" dirty="0" smtClean="0">
                <a:solidFill>
                  <a:schemeClr val="tx1"/>
                </a:solidFill>
              </a:rPr>
              <a:t> (TANF) payments to families because parent is deceased, disabled or absent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Number of months that a person can receive assistance is limited, goal is to make sure people look for jobs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Government, the Economy and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68610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Workfare Programs</a:t>
            </a:r>
          </a:p>
          <a:p>
            <a:r>
              <a:rPr lang="en-US" dirty="0" smtClean="0"/>
              <a:t>Used to describe welfare recipients to exchange some of their labor in exchange for benefits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programs are run at the state level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Designed to teach skills needed to succeed in workforce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states require workfare  if families receive TANF benefits</a:t>
            </a:r>
          </a:p>
          <a:p>
            <a:r>
              <a:rPr lang="en-US" b="1" dirty="0" smtClean="0"/>
              <a:t>Tax policies</a:t>
            </a:r>
          </a:p>
          <a:p>
            <a:r>
              <a:rPr lang="en-US" dirty="0" smtClean="0"/>
              <a:t>Government helps people with </a:t>
            </a:r>
            <a:r>
              <a:rPr lang="en-US" b="1" i="1" dirty="0" smtClean="0"/>
              <a:t>progressive tax policies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Taxed at a lower rate for lower incomes and higher rates for higher incomes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</a:rPr>
              <a:t>Earned Income tax credit </a:t>
            </a:r>
            <a:r>
              <a:rPr lang="en-US" dirty="0" smtClean="0">
                <a:solidFill>
                  <a:schemeClr val="tx1"/>
                </a:solidFill>
              </a:rPr>
              <a:t>gives tax credits and cash payments to qualified workers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frbatlanta.org/comm_affairs/2006/v16n3/images/eitc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0"/>
            <a:ext cx="13716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74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Government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7048"/>
            <a:ext cx="6705600" cy="47975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/>
              <a:t>Providing Public Goods</a:t>
            </a:r>
          </a:p>
          <a:p>
            <a:r>
              <a:rPr lang="en-US" sz="1800" dirty="0" smtClean="0"/>
              <a:t>Business produce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private goods </a:t>
            </a:r>
            <a:r>
              <a:rPr lang="en-US" sz="1800" dirty="0" smtClean="0">
                <a:solidFill>
                  <a:schemeClr val="tx1"/>
                </a:solidFill>
              </a:rPr>
              <a:t>(goods that when consumed by an individual cannot be consumed by another)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Subject to the </a:t>
            </a:r>
            <a:r>
              <a:rPr lang="en-US" sz="1800" b="1" dirty="0" smtClean="0">
                <a:solidFill>
                  <a:schemeClr val="tx1"/>
                </a:solidFill>
              </a:rPr>
              <a:t>exclusion principle</a:t>
            </a:r>
            <a:r>
              <a:rPr lang="en-US" sz="1800" dirty="0" smtClean="0">
                <a:solidFill>
                  <a:schemeClr val="tx1"/>
                </a:solidFill>
              </a:rPr>
              <a:t> (a person is excluded from using a good unless they pay for it)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Government provides goods and services that private businesses do not provide</a:t>
            </a:r>
          </a:p>
          <a:p>
            <a:r>
              <a:rPr lang="en-US" sz="1800" dirty="0" smtClean="0"/>
              <a:t>Governments produce 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public goods </a:t>
            </a:r>
            <a:r>
              <a:rPr lang="en-US" sz="1800" dirty="0" smtClean="0">
                <a:solidFill>
                  <a:schemeClr val="tx1"/>
                </a:solidFill>
              </a:rPr>
              <a:t>(can be consumed by more than one person)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Subject to the </a:t>
            </a:r>
            <a:r>
              <a:rPr lang="en-US" sz="1800" b="1" dirty="0" err="1" smtClean="0">
                <a:solidFill>
                  <a:schemeClr val="tx1"/>
                </a:solidFill>
              </a:rPr>
              <a:t>nonexclusion</a:t>
            </a:r>
            <a:r>
              <a:rPr lang="en-US" sz="1800" b="1" dirty="0" smtClean="0">
                <a:solidFill>
                  <a:schemeClr val="tx1"/>
                </a:solidFill>
              </a:rPr>
              <a:t> principle </a:t>
            </a:r>
            <a:r>
              <a:rPr lang="en-US" sz="1800" dirty="0" smtClean="0">
                <a:solidFill>
                  <a:schemeClr val="tx1"/>
                </a:solidFill>
              </a:rPr>
              <a:t>(no person is excluded from the benefits, whether they pay or not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Difficult to charge for public goods so they are provided by the government</a:t>
            </a:r>
          </a:p>
          <a:p>
            <a:r>
              <a:rPr lang="en-US" sz="1800" dirty="0" smtClean="0"/>
              <a:t>Government raises money to pay for them through taxes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29698" name="Picture 2" descr="http://3.bp.blogspot.com/_mCu21bovdjc/SVnHY3xEvzI/AAAAAAAAAJw/vFfi1jozOK0/s400/street+lighting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0"/>
            <a:ext cx="18859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27048"/>
            <a:ext cx="5071872" cy="479755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Externalities</a:t>
            </a:r>
          </a:p>
          <a:p>
            <a:r>
              <a:rPr lang="en-US" dirty="0" smtClean="0"/>
              <a:t>Unintended side effect of an action that affects some one not involved in the action</a:t>
            </a:r>
          </a:p>
          <a:p>
            <a:r>
              <a:rPr lang="en-US" dirty="0" smtClean="0"/>
              <a:t>Government produces public goods to create </a:t>
            </a:r>
            <a:r>
              <a:rPr lang="en-US" b="1" i="1" dirty="0" smtClean="0"/>
              <a:t>positive externalities</a:t>
            </a:r>
            <a:r>
              <a:rPr lang="en-US" dirty="0" smtClean="0"/>
              <a:t>, where everybody benefits (some are direct, some indirect)</a:t>
            </a:r>
          </a:p>
          <a:p>
            <a:r>
              <a:rPr lang="en-US" dirty="0" smtClean="0"/>
              <a:t>Some externalities can be negative (action harms third party)</a:t>
            </a:r>
          </a:p>
          <a:p>
            <a:r>
              <a:rPr lang="en-US" dirty="0" smtClean="0"/>
              <a:t>One role of government is to prevent negative externalities</a:t>
            </a:r>
          </a:p>
          <a:p>
            <a:endParaRPr lang="en-US" dirty="0" smtClean="0"/>
          </a:p>
        </p:txBody>
      </p:sp>
      <p:pic>
        <p:nvPicPr>
          <p:cNvPr id="39938" name="Picture 2" descr="http://3.bp.blogspot.com/-Zebtk1kDE0A/TVfsNsBaXUI/AAAAAAAAF4Q/vHIs0ZjjR00/s1600/Vajont-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352800" cy="436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Maintaining Competition</a:t>
            </a:r>
          </a:p>
          <a:p>
            <a:r>
              <a:rPr lang="en-US" dirty="0" smtClean="0"/>
              <a:t>Sole provider of a good or service is a </a:t>
            </a:r>
            <a:r>
              <a:rPr lang="en-US" b="1" dirty="0" smtClean="0"/>
              <a:t>monopoly</a:t>
            </a:r>
          </a:p>
          <a:p>
            <a:r>
              <a:rPr lang="en-US" dirty="0" smtClean="0"/>
              <a:t>No competition means they can charge higher prices, take advantage of consumers</a:t>
            </a:r>
          </a:p>
          <a:p>
            <a:r>
              <a:rPr lang="en-US" dirty="0" smtClean="0"/>
              <a:t>Government tries to encourage economic competition through: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Anti-trust laws </a:t>
            </a:r>
            <a:r>
              <a:rPr lang="en-US" dirty="0" smtClean="0">
                <a:solidFill>
                  <a:schemeClr val="tx1"/>
                </a:solidFill>
              </a:rPr>
              <a:t>(laws to control monopoly power)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Sherman Antitrust Act </a:t>
            </a:r>
            <a:r>
              <a:rPr lang="en-US" dirty="0" smtClean="0">
                <a:solidFill>
                  <a:schemeClr val="tx1"/>
                </a:solidFill>
              </a:rPr>
              <a:t>passed in the 1890 banned monopolies and other forms of business that prevented competition</a:t>
            </a:r>
          </a:p>
          <a:p>
            <a:r>
              <a:rPr lang="en-US" b="1" dirty="0" smtClean="0"/>
              <a:t>Merger</a:t>
            </a:r>
            <a:r>
              <a:rPr lang="en-US" dirty="0" smtClean="0"/>
              <a:t> is when two or more business combine to form a single business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a business merger threatens competition government can step in to prevent it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718048" cy="479755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Regulating market activities</a:t>
            </a:r>
          </a:p>
          <a:p>
            <a:r>
              <a:rPr lang="en-US" dirty="0" smtClean="0"/>
              <a:t>To prevent negative externalities the government regulates business in three important areas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Natural Monopolies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Firms that produce all of a particular good or service for the community called a </a:t>
            </a:r>
            <a:r>
              <a:rPr lang="en-US" b="1" i="1" dirty="0" smtClean="0">
                <a:solidFill>
                  <a:schemeClr val="tx1"/>
                </a:solidFill>
              </a:rPr>
              <a:t>natural monopoly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Market situation where costs of production are minimized by having a single firm produce the product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public services are provided by a single supplier (water, gas, electric)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794" name="Picture 2" descr="http://laughingsquid.com/wp-content/uploads/snp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8575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527048"/>
            <a:ext cx="6138672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b="1" dirty="0" smtClean="0"/>
              <a:t>Advertising and Product Labels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 involved truth of labeling, product information, and advertising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Federal Trade Commission (FTC), Food and Drug Administration deal with the safety and purity of products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b="1" dirty="0" smtClean="0"/>
              <a:t>Product Safety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Consumer Product Safety Commission can recall or take products off of market if they are unsafe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748" name="Picture 4" descr="http://www.icanfixupmyhome.com/images/NutritionLa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2057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465124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Measuring Growth</a:t>
            </a:r>
          </a:p>
          <a:p>
            <a:r>
              <a:rPr lang="en-US" b="1" dirty="0" smtClean="0"/>
              <a:t>Gross Domestic Product </a:t>
            </a:r>
            <a:r>
              <a:rPr lang="en-US" dirty="0" smtClean="0"/>
              <a:t>(GDP) Dollar value of all goods and services produced in a year</a:t>
            </a:r>
          </a:p>
          <a:p>
            <a:r>
              <a:rPr lang="en-US" dirty="0" smtClean="0"/>
              <a:t> Measure of economic output</a:t>
            </a:r>
          </a:p>
          <a:p>
            <a:r>
              <a:rPr lang="en-US" dirty="0" smtClean="0"/>
              <a:t>Could go up because of price increases</a:t>
            </a:r>
          </a:p>
          <a:p>
            <a:r>
              <a:rPr lang="en-US" b="1" dirty="0" smtClean="0"/>
              <a:t>Real GDP </a:t>
            </a:r>
            <a:r>
              <a:rPr lang="en-US" dirty="0" smtClean="0"/>
              <a:t>is production after price increases have been removed</a:t>
            </a:r>
          </a:p>
        </p:txBody>
      </p:sp>
      <p:pic>
        <p:nvPicPr>
          <p:cNvPr id="37890" name="Picture 2" descr="http://www.bts.gov/publications/pocket_guide_to_transportation/2002/images/figure05_us_gross_domestic_product_by_major_societal_function_2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18218"/>
            <a:ext cx="3886200" cy="4453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28925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Business Cycle</a:t>
            </a:r>
          </a:p>
          <a:p>
            <a:r>
              <a:rPr lang="en-US" dirty="0" smtClean="0"/>
              <a:t>Economy does not grow at a constant rate, goes through growth and decline</a:t>
            </a:r>
          </a:p>
          <a:p>
            <a:r>
              <a:rPr lang="en-US" dirty="0" smtClean="0"/>
              <a:t>Economic </a:t>
            </a:r>
            <a:r>
              <a:rPr lang="en-US" b="1" i="1" dirty="0" smtClean="0"/>
              <a:t>expansion</a:t>
            </a:r>
            <a:r>
              <a:rPr lang="en-US" dirty="0" smtClean="0"/>
              <a:t> is when the GDP goes up, it reaches a peak and then declines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recession</a:t>
            </a:r>
            <a:r>
              <a:rPr lang="en-US" dirty="0" smtClean="0"/>
              <a:t> is when the GDP goes down for six straight months</a:t>
            </a:r>
          </a:p>
          <a:p>
            <a:r>
              <a:rPr lang="en-US" dirty="0" smtClean="0"/>
              <a:t>Expansions are usually longer than recessions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42" name="AutoShape 2" descr="data:image/jpg;base64,/9j/4AAQSkZJRgABAQAAAQABAAD/2wCEAAkGBhQQDxUUDxQVFBQVFBQPFBUVFBQUEBQUFBQVFBQVFBQXGyYeFxkjGRQUHy8gJCcpLCwsFR4xNTAqNSYrLCkBCQoKDgwOGg8PGjAkHyQ1KiwpKSoqKikpKSwsLywsLCosKTA1KSwsLiwsLCwpLCwuLCwqLCkpKS8sLyksLCwsLf/AABEIALkBEAMBIgACEQEDEQH/xAAbAAEAAwEBAQEAAAAAAAAAAAAAAgMEBQYBB//EAEgQAAEDAgMDBQwGCQMFAQAAAAEAAgMREgQhMQUTQRUiMlFhBhQjU1RxgZOUodHTM0JSc5GzJDRicoKDsbLBB5LhQ6Kk0vEl/8QAGQEBAQEBAQEAAAAAAAAAAAAAAAIDAQQF/8QAMhEAAgEBBgMGBQUBAQAAAAAAAAECEQMSEyGh0TFBUgQUUXGx8CIyYZHBM4GS4fEjQv/aAAwDAQACEQMRAD8A/cUREAREQBERAEREAREQBERAEREAREQBERAEREAREQBERAEREAREQBERAEREAREQBERAFxsJtq/HTQ1FsbY2gcS9wc9x/Cg9C7K5UWEYMY6jQPBtk7bnSS3Hzmq2srtJXlyy+6IlWqodVERYlhERAEREAREQBERAEREB8BrovF7V7vX4bHSRyMBgjrcQ2XeENwonc5rzSJxDnNbZW7nA6VK6Gzduyva7vfCFzGySxVM8YqWPcHGhFdVDFwPlDhLs1j7nbx100Jq/d7q45a7vm16slMLWPFrRnol2aadMv5R3PsPd7G9tzIJ3CrI9IgN/I9rGQ1MnSN7Td0KGtypxP+pWHYwOsmJcGuDQ1gfRzIntrc8AV3hGZ1jeOArWdjA67LjPM3Nd/FWwOD9da3AOu1qAaq2fAF7bXbMYW2RxU30I5kRJiaCMwG3Op1VKvEs/B/ZnO7z8V/KO5pwPdzFNK2NsUzb3mOJzmtDZbXObIWC64BlpJqAexejXkm4KUTxStwNu5E1jGzwCMOnIMj6W1uNCNac45LfiNuYmNjnuwZta0vP6REcmipy8wUStI8q/Zhdnm/D+Udzugrh91u25MLFGYGhzpJhDmyWWgMcjyRHCC9x8HwHGvBY9jd1EuIiuw+EJYDbnPGM7Wu0Iro4Ke02S4pgZidnNlYHB4a+eIgOAIBHbQn8VyFrF0f4ZUuy2kW06fyjuZdnf6jRyRsLopL3MjADLCx87twHQsLnAhwdiYgS4NGbs+aVaz/UWFzmhsM5a6zn2xWtL9xUOBku5vfMdaA8aVoquSBzqbKjFzGwupNCOYy20CmlLI8xnzG/ZFLW4JwAA2ZGALQPDQ5BojDeHAQxD+W3qWmJZ+D+zJ7vPxX8o7nq1G8VpUVpWnGmlVx+VcV5H/wCREobO2zI/GmGaHdOEG+HPY+o3lurR58uxZO0WWzO93lRvLLwkn6M7qIi0POEREAREQBERAFgZ+uO+4Z+ZIt6wM/XHfcM/MkWkOEvIl8jeiIsygiIgCIiAIiIAiIgCIiAw7GwzGRUiFAXyPOVCXOe4uJ9K3KjBOqwVcHZuzGQ6R/pp6Feos/lRdo25NsIiKyAoTRB7S1wq1wLSOBBFCPwU0QGHY2AjhhDYWWN6VONchU9tAPwW5U4Q8wZl2Wp1KuUwyiqFzbcm2FCWUNBLiGgZkkgAeclc3bG3NyRHEwzTv6ETTSg+3I76jB1n0LHH3Ob14kxz9+8ZtZS3DR/ux53H9p1T5lLnnSOZ53Nt3YKr0RZL3Yw3FsLZcQR4iMyM/wB+TfesvLR32+7xxF1m6raze23XUpfS2vpqvQNaAKDIdQyH4Km0b6tD9HSv1elpprxWclPLPT/S4RtM/i+yMWC7rIJH2PvhfwZOwxE9jS7Jx8xXaWTFYRkrCyVrXtOrXAOb71k2Lsp2Gc5jZHPgpVjH1dJG6vRa/iynA5hWnJOjzJV9Ojz+vDT35HWREWpoEREB8uSqqqlUBbVYGH9Ld9wz8yRaqrEw/pTvuGfmSLSHCXkcfI6VyVVVUWZ0tuS5ZziGh1pc24iobUXEddNVIyAakdWvXkPegLqpVVVSqAtqlVVVKoC25KqpKoC25Kqqq+goCGBdzBW2tXdGlvSPUr6rJg20YObbm7KtfrH+uvpVymHyoqfzMtuS5VVSqoktuSqqqlUAwr6sFSCaajT0LBt3bBha1sLd5PIbYmcMuk954MaMyfMOKnLjWQYcyTEMaxtzqZgZ6DrOY/Fc/YuDcXOxM4O+lGTT/wBGKtWRgcDShd1nzLFttKK4+hFq25XI8fRe+H9GvY+xxhw4kl8shvmkPSe7sH1WjQNGgXQqq7kvVqNFRFRioqiLKqio32pru9Pq0u186neqrzvNfqVpx6Wvm4LklwNI8zTVTjKouUmOV0JNFyVVVUXThbclyqqlUBFfQoVQICrlGLemLeM3oAcY7m7yh0Nta0VTf1p33LPzJF4nacLsRtPdYuOJ7DIzdtlY1xZFo7dtkxVt7gDz42FwurQEUHs4mBuIIGggjaMyTQSSAZnMrZRST8tiWb0WHaW1o8O2srqV6LRnI89TGDNxXNGMxM5Do4WwAZB07nGTz7mM0/3OXllaJOnM47SKdOf0z/w53dL3HSYnFS4iJ4jkbBEMOQ2O7fR98ayFpfG0bxvRIBrnUAhcmbub2pKQ0ylrbIw1z5d5a5mKimje6MvcHPjaxw4k0bV7qmnom9zsh+kxk+taR2RN/wAn3r4e59zhVmLxQzIzc1zSWmmYIz0680XabRf+NUcq2q3Xpv8Ak72zWuEEYkBDxGxrwXmQ3BoDuec351z4rQvOOdiIATI0YptLXGO6PEUHHdklrj+6QV09nYuKdgfC64AW0qbmHi17a1DvPmitLzpwZUZxbpmn4Ne9DoIqBhmimuRqOc7X8c/SgwzaUz1u6TtfxVZmmReiodh2mv7WvOd8cvQvve4rXPS3U6fj713M5kXL6qBhwKa83TN3xz9K+DCN0odbuk7X8UzO5DA03YpWlXa69NyvWLCwhzDmXXF1SS4E0ce3KmmXUrzhxnrmLdXafj71EK3UVOl5lyKlsAFKcMhmePpz9K+DDNoNcjUc52v45q8yci9FQcM2h1zNTzna/jksO3Z9zC5zRWR9IYxV3OkebWDXhqacGlTKTiqsmTjFNv0MJPfWIbGG+Aw5DpAcw+cirIyOIaCHHtp1LvVWHZGA73hbHW5wq57+L3uNXvPnJ/otlymzjdWfEiC4yfF5/wBfsSqlVG5KrQslVVV8JoKWfxdLTzKdyqr4To/U6X8XR/yplyKjzL6qTCq7lJhVElqKKLoJIoogPlyXKKIDw2InkO06yNJ3eIw8Qe84Z0Y3tS2nMLonFpoALSasqQXAnv7Wx0jMSGYdgdJJC0Auruo2iR9z3011FG8SVyMTsbFP2nFNLFC6FrzSSBse+DW/Rb4zc6gqalmY4L0ch/SD9y38yRazzi6Pl+UZyTeSZn2bsdsLnPJMkz83yvoXnsbwY39kLoVUbwlwXjSSVEaRgoqiRKqhE401rm7T945efgvt4UIX0GdBznafvH3rtcy0si2q5mP2US/fYdwjnApWnMlGtkw+sO3ULo3hLwuSSfEzlBSVGirY+2BiGGrTHIw2yxO6THf5adQeIW+5cLauEdcJ8P8ATMFtujZo61MTq+m08Culs7aLMRGJIjVpqM8nNIyLXDgQdQqhJ/K+PqRGTTuS4+vvma7kuUUWpoSuSqivqArwr+bmQc3Zt06RVtyowoozQDN2QzHSKtUw+VFT+ZkrkuUUVEkrlwI/0nGGWvg8PdBH9l0rh4V/bbkwfxLVt/aBijDY/ppTuYh+0dXnsa2rvQFLZ2DZBE2KPosForqTqSe0kk+lYTd6V3w4/jf7GTV+d3ks358l+fsa6pco3hLwqqb0ZKqVUbwlwSooyVypr4XjWz0Uu/qrLwqt54TpfVrb6el/hRJ8Cop5l9VZEVTeFOJ3UtFxIoX3JcootDhK5LlFEARZ7z1pvD1rXCZjjI8fjL3bVA51N5h3yBjpHNaWA7oh5w/NBY4lzRIAbnAkVNfUT/rH8lv5ki8ltHCkbXbIIXmroOdu2uDgG0MjZDh3CNrB0hvWuNDThX1L3eHP3TR/3vP+VpONIN/TYuE70ki9Ao3pevnHuuMkoRDLSmbtf3j/APfSvt6hC/L0u1/eK5zO3HQtRQvX29dOXGSXJnccJNvm5QPP6Q37Ljk2do4cA7sz4LqXqLwHAhwBBBaQdCCKEEdS41XhxMrWxc19eR0GuBFRmDmCNCDoQvq85s2c4aQYd1d24nvd1agDUwHtGZaeIy4LtXnrXqsliRr9zxYtMms1xNK+hZbz1r7eetaYTGMvAlhAAwUBGbsjr0irliw7zbk4nM5nXUqy89aizs/gXki7S1SkzShKz3nrXH21iHSkYaJ1C4B0xBzZDoQOpz9B2VK5aK5GrIxuSWZHZ8nfMzsSRzAN1hq/Y+vKBwvOnY0LqqtgDQA0AAAAAZAACgAX29eWKpxPdZWLhGnPn5k6JRRvXy9dNLkiaKNyXoLjJKr6/Do/xdL+ineoV51aDo6+nT/KmRUYstV2G1PmWe9TieVrBVkkY2icYts2Is95603h616sJnixl4GhFn3h60vPWmExjIiiItzzHido4cDbDXCJxLnYcVMcbi6jaXxudh3WsYAbvCsPNNBpd6mT6f8Alt/vcvHOkllxzXOw87SZ4C/wUggJhxEsbZN4WVbbAI3814aTI4EGpB9jJ9Ofum/3vS1+R+Wx6ez/AKsS1ERfLPt1ChGcta5n+py9GnoU1CPTOmp085965zO1yJoiLpyoXxfUQVKMbg2zRlj9DxGTmkZhzTwIOYKz7O2i5jxBiTzqeDl0bMBwPVIBqOOoW9UYzBMmYWStDmnUH3EHUHtRScXej/p4+09nVr8Ucpev0fvIv2gXiJ5ic1rw0lpe0vYCM82hzScgeIXlMB3dvDGCeK80Y98jC2NlHRwSvsic5ziWjFQilauNxFKUXW3mIw4At76i6PBuIa3trzZcvMfOg2lgjaHiKMtc2RrZYhE5r2tDWuaHtFHBoABGgAHBe6HabN/Nl55HyJfA6TVPPfmc0/6gsbHXdOcQC9w3kbaNG8JoTkXAMHN1N3Yup3Obddid42Rga6MnNpq17DNPEwgatP6O6oPYeNBgx2G2fLGGyuhZ4TfObCWNL3G4VcGAl1Q856840Iqtg2g57qYOAMDulPJHu2Uq52UeTn5vceAq4niVzvFlGCo/yyptSm1HN15Z+/Q37U2nuqNYL5X5Rx1pXrc77LBxPo1Vez8Dumm43SPN8j6UL3dfYBoBwACjs/ZbYbnVL5Hmskjum8/0a0cGjILavHKbm6y/ZeH9n0uy9mw/jnx9P79+ZERcPfUIiIKhERBUKunP0PR14a6edWKuvP1PR04a6+dRLkdTLFOJQU4dVvZfOjzdpf8AykWoiL6B8MIiIAipOI7PevnfPZ7/APhXdZVxl6xSfT/ym/3vVxxPZ71nL6zn7pv971FpFqzl75no7NFq1jUvREXzD7YVOFla5pLCCLntyrSocQ4Z8a1Vy40ex52XCLEhrS98gaYWOpe4uIqTnmVEm000qmkUmnV0+/8AZ2UXJ5PxPlQ9nj+Ki7B4ga4tor1wRivmzXL76XpuduR6lrsdhFyeT8T5UPZ4/inJ+K8qHs8fxS++l6bjDj1LXY6yLkd4Ynysezx/FfeT8T5UPZ4/il99L03GHHqWux1lGRwAJdoASa6ADMlcvk/FeVD2eP4qEmysS5pacUKEFp8BHoRQ8UvPpem4w485LXY2bMxMcjCYqZHOlcrueNRxa5p9K2rzuztgSxNIgxBY0kVBia41Y1sdak/sBbOT8V5UPZ4/ios5SuL4fTcudnC87slrsdZFyeT8V5UPZ4/inJ+K8qHs8fxV330vTcjDj1LXY6yLknZ2K8qHs7PinJ+K8qHs8fxS++l6bi5HqWux1kXJ5PxXlQ9nj+Kcn4ryoezx/FL76XpuMOPUtdjrIuTyfivKh7PH8U5PxPlQ9nj+KX30vTcYcepa7HWVBxI31lwusvt+tS6l3m4LByfivKh7PH8UwWypG4neyy7w7oxDmNZQF4doDnoc1xybpk9NzqhFJ1ktdjrKcWqggkovTZfOjxdpzsmaEVHfPZ7/APhO+ez3r6V1nw7jL0VHfPZ719GI7Pel1i4zOXpeoot6HpofblCM+GP3Tf73qShD9Mfu2/3vWVv+nL3zNLFf9I++RrREXxz6wREQBeX7te5l+Ns3dvMjxHSbE4Fz91azwjXWXBrxe2hbka9fqEVRk4uqJlFSVGeKw+zdoB5L3SFu+JDRMxtoudY66510bWlocygqR0Tm45otlbUAZWSQm2VrvCsABdEGh1b3VN9zm1DhmMowF75FeK/BEYa8Tw0GydoANJLg6rASJmh9Wl+7fKSXF7Gg85lzq3ChdQld/uewc8Zk74e5wcGubc8Po6+W4N+y2zc5aa9q7SLkrRyXApQSCIizLCIiAIiID8/w+z8XC6YwRSNkfiHuLxHALoDNK5w3j5nXuLC22rG0daDlVTgx+0ZGNdEJXNM7cyIALWySCQAUqYiwR0rR1wdnwXvUW2LXikZYf1PE/wD6TRHXePrJG54phxk5jN40uA5rA6/geOYyKYCHaFGxneRgNgjcQMPaxtcOCYcjzgzvm6tQCG28F7ZFzE+iO4f1Zk2SZO94t/8AS7qPe6fSWC/o5dKumS1oiyZogo2CteNKV7NVJFwBQkKmq5jot7D9RGNv+myNyXKKL69D5dCVyXKKJQUKd95k33mVNUqh5sRl2+8ypMz2yXNa11Whmbi2hDnHLmmuvuX2q+VRpNUfAK1knVMnyjJ4tvrHfLTlGTxbfWO+WoVSqywLLp1e5r3u26tET5Rk8W31jvlpyhJ4tvrD8tQqlUwLLp1e473bdWi2J8oyeLb6w/LTlGTxbfWH5ahVKpgWXTq9x3u26tET5Rk8W31h+WnKMni2+sPy1CqVTAsunV7jvVt1aInyjJ4tvrD8tOUZPFt9Y75ahVEwLLp1e473bdWi2J8oyeLb6x3y05Rk8W31jvlqNVCaO5pbUi4FtWkteK5Va4Zg9qYFl06vcd6turRFnKMni2esPy195Rk8W31h+Wvz6LHPwuHEokmldvtoCk08sjaYWDGOjbQuzHgm17QDqAVdP3Z4mG8yshcGidoDBI03xwRTtJLnHm0ltP7pOWiYFl06vcrvFvylotj3fKMni2+sd8tOUZPFt9Yflrkdzm0nzwF0oaHCSSIlvRdY6gcG3OtrxaSSCCupVMCy6dXuT3q26tET5Rk8W31h+WnKMni2+sPy1Cq+1TAsunV7jvVt1aIlyjJ4tvrD8tOUZPFt9Y75ajVfKpgWXTq9x3q26tET5Rk8W31h+WnKMni2+sPy1CqVTAsunV7jvdt1aInyjJ4tvrD8tOUZPFt9YflqFUqmBZdOr3He7bq0RPlGTxbfWH5ahJjZTpGz0yO/9EqlVUbKzi6qPruTLtNrJUcvQrfipqHmRjLhI6o83g9VDBTzWjeFjiScgxzSBXIlxNCadTVfVKre+qUojK861qXb7zJvvMqUqsysRkUVqIRcKkVqILhUitRBcKkVqILhUitRBcKkVqILhUitRBcKkVqILhkdgoyKFjCKuNCxpFXgh5pT6wc4HruNdShwUf2GcfqN+s0Mdw4tAB6wANFrRBd+pmw+HbG0Mja1jRkGtAa0DsAyCsVqILhUitRBcKkVqILhUitRBcKkVqILhUitRBcKkVqILhUitRB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4" name="AutoShape 4" descr="data:image/jpg;base64,/9j/4AAQSkZJRgABAQAAAQABAAD/2wCEAAkGBhQQDxUUDxQVFBQVFBQPFBUVFBQUEBQUFBQVFBQVFBQXGyYeFxkjGRQUHy8gJCcpLCwsFR4xNTAqNSYrLCkBCQoKDgwOGg8PGjAkHyQ1KiwpKSoqKikpKSwsLywsLCosKTA1KSwsLiwsLCwpLCwuLCwqLCkpKS8sLyksLCwsLf/AABEIALkBEAMBIgACEQEDEQH/xAAbAAEAAwEBAQEAAAAAAAAAAAAAAgMEBQYBB//EAEgQAAEDAgMDBQwGCQMFAQAAAAEAAgMREgQhMQUTQRUiMlFhBhQjU1RxgZOUodHTM0JSc5GzJDRicoKDsbLBB5LhQ6Kk0vEl/8QAGQEBAQEBAQEAAAAAAAAAAAAAAAIDAQQF/8QAMhEAAgEBBgMGBQUBAQAAAAAAAAECEQMSEyGh0TFBUgQUUXGx8CIyYZHBM4GS4fEjQv/aAAwDAQACEQMRAD8A/cUREAREQBERAEREAREQBERAEREAREQBERAEREAREQBERAEREAREQBERAEREAREQBERAFxsJtq/HTQ1FsbY2gcS9wc9x/Cg9C7K5UWEYMY6jQPBtk7bnSS3Hzmq2srtJXlyy+6IlWqodVERYlhERAEREAREQBERAEREB8BrovF7V7vX4bHSRyMBgjrcQ2XeENwonc5rzSJxDnNbZW7nA6VK6Gzduyva7vfCFzGySxVM8YqWPcHGhFdVDFwPlDhLs1j7nbx100Jq/d7q45a7vm16slMLWPFrRnol2aadMv5R3PsPd7G9tzIJ3CrI9IgN/I9rGQ1MnSN7Td0KGtypxP+pWHYwOsmJcGuDQ1gfRzIntrc8AV3hGZ1jeOArWdjA67LjPM3Nd/FWwOD9da3AOu1qAaq2fAF7bXbMYW2RxU30I5kRJiaCMwG3Op1VKvEs/B/ZnO7z8V/KO5pwPdzFNK2NsUzb3mOJzmtDZbXObIWC64BlpJqAexejXkm4KUTxStwNu5E1jGzwCMOnIMj6W1uNCNac45LfiNuYmNjnuwZta0vP6REcmipy8wUStI8q/Zhdnm/D+Udzugrh91u25MLFGYGhzpJhDmyWWgMcjyRHCC9x8HwHGvBY9jd1EuIiuw+EJYDbnPGM7Wu0Iro4Ke02S4pgZidnNlYHB4a+eIgOAIBHbQn8VyFrF0f4ZUuy2kW06fyjuZdnf6jRyRsLopL3MjADLCx87twHQsLnAhwdiYgS4NGbs+aVaz/UWFzmhsM5a6zn2xWtL9xUOBku5vfMdaA8aVoquSBzqbKjFzGwupNCOYy20CmlLI8xnzG/ZFLW4JwAA2ZGALQPDQ5BojDeHAQxD+W3qWmJZ+D+zJ7vPxX8o7nq1G8VpUVpWnGmlVx+VcV5H/wCREobO2zI/GmGaHdOEG+HPY+o3lurR58uxZO0WWzO93lRvLLwkn6M7qIi0POEREAREQBERAFgZ+uO+4Z+ZIt6wM/XHfcM/MkWkOEvIl8jeiIsygiIgCIiAIiIAiIgCIiAw7GwzGRUiFAXyPOVCXOe4uJ9K3KjBOqwVcHZuzGQ6R/pp6Feos/lRdo25NsIiKyAoTRB7S1wq1wLSOBBFCPwU0QGHY2AjhhDYWWN6VONchU9tAPwW5U4Q8wZl2Wp1KuUwyiqFzbcm2FCWUNBLiGgZkkgAeclc3bG3NyRHEwzTv6ETTSg+3I76jB1n0LHH3Ob14kxz9+8ZtZS3DR/ux53H9p1T5lLnnSOZ53Nt3YKr0RZL3Yw3FsLZcQR4iMyM/wB+TfesvLR32+7xxF1m6raze23XUpfS2vpqvQNaAKDIdQyH4Km0b6tD9HSv1elpprxWclPLPT/S4RtM/i+yMWC7rIJH2PvhfwZOwxE9jS7Jx8xXaWTFYRkrCyVrXtOrXAOb71k2Lsp2Gc5jZHPgpVjH1dJG6vRa/iynA5hWnJOjzJV9Ojz+vDT35HWREWpoEREB8uSqqqlUBbVYGH9Ld9wz8yRaqrEw/pTvuGfmSLSHCXkcfI6VyVVVUWZ0tuS5ZziGh1pc24iobUXEddNVIyAakdWvXkPegLqpVVVSqAtqlVVVKoC25KqpKoC25Kqqq+goCGBdzBW2tXdGlvSPUr6rJg20YObbm7KtfrH+uvpVymHyoqfzMtuS5VVSqoktuSqqqlUAwr6sFSCaajT0LBt3bBha1sLd5PIbYmcMuk954MaMyfMOKnLjWQYcyTEMaxtzqZgZ6DrOY/Fc/YuDcXOxM4O+lGTT/wBGKtWRgcDShd1nzLFttKK4+hFq25XI8fRe+H9GvY+xxhw4kl8shvmkPSe7sH1WjQNGgXQqq7kvVqNFRFRioqiLKqio32pru9Pq0u186neqrzvNfqVpx6Wvm4LklwNI8zTVTjKouUmOV0JNFyVVVUXThbclyqqlUBFfQoVQICrlGLemLeM3oAcY7m7yh0Nta0VTf1p33LPzJF4nacLsRtPdYuOJ7DIzdtlY1xZFo7dtkxVt7gDz42FwurQEUHs4mBuIIGggjaMyTQSSAZnMrZRST8tiWb0WHaW1o8O2srqV6LRnI89TGDNxXNGMxM5Do4WwAZB07nGTz7mM0/3OXllaJOnM47SKdOf0z/w53dL3HSYnFS4iJ4jkbBEMOQ2O7fR98ayFpfG0bxvRIBrnUAhcmbub2pKQ0ylrbIw1z5d5a5mKimje6MvcHPjaxw4k0bV7qmnom9zsh+kxk+taR2RN/wAn3r4e59zhVmLxQzIzc1zSWmmYIz0680XabRf+NUcq2q3Xpv8Ak72zWuEEYkBDxGxrwXmQ3BoDuec351z4rQvOOdiIATI0YptLXGO6PEUHHdklrj+6QV09nYuKdgfC64AW0qbmHi17a1DvPmitLzpwZUZxbpmn4Ne9DoIqBhmimuRqOc7X8c/SgwzaUz1u6TtfxVZmmReiodh2mv7WvOd8cvQvve4rXPS3U6fj713M5kXL6qBhwKa83TN3xz9K+DCN0odbuk7X8UzO5DA03YpWlXa69NyvWLCwhzDmXXF1SS4E0ce3KmmXUrzhxnrmLdXafj71EK3UVOl5lyKlsAFKcMhmePpz9K+DDNoNcjUc52v45q8yci9FQcM2h1zNTzna/jksO3Z9zC5zRWR9IYxV3OkebWDXhqacGlTKTiqsmTjFNv0MJPfWIbGG+Aw5DpAcw+cirIyOIaCHHtp1LvVWHZGA73hbHW5wq57+L3uNXvPnJ/otlymzjdWfEiC4yfF5/wBfsSqlVG5KrQslVVV8JoKWfxdLTzKdyqr4To/U6X8XR/yplyKjzL6qTCq7lJhVElqKKLoJIoogPlyXKKIDw2InkO06yNJ3eIw8Qe84Z0Y3tS2nMLonFpoALSasqQXAnv7Wx0jMSGYdgdJJC0Auruo2iR9z3011FG8SVyMTsbFP2nFNLFC6FrzSSBse+DW/Rb4zc6gqalmY4L0ch/SD9y38yRazzi6Pl+UZyTeSZn2bsdsLnPJMkz83yvoXnsbwY39kLoVUbwlwXjSSVEaRgoqiRKqhE401rm7T945efgvt4UIX0GdBznafvH3rtcy0si2q5mP2US/fYdwjnApWnMlGtkw+sO3ULo3hLwuSSfEzlBSVGirY+2BiGGrTHIw2yxO6THf5adQeIW+5cLauEdcJ8P8ATMFtujZo61MTq+m08Culs7aLMRGJIjVpqM8nNIyLXDgQdQqhJ/K+PqRGTTuS4+vvma7kuUUWpoSuSqivqArwr+bmQc3Zt06RVtyowoozQDN2QzHSKtUw+VFT+ZkrkuUUVEkrlwI/0nGGWvg8PdBH9l0rh4V/bbkwfxLVt/aBijDY/ppTuYh+0dXnsa2rvQFLZ2DZBE2KPosForqTqSe0kk+lYTd6V3w4/jf7GTV+d3ks358l+fsa6pco3hLwqqb0ZKqVUbwlwSooyVypr4XjWz0Uu/qrLwqt54TpfVrb6el/hRJ8Cop5l9VZEVTeFOJ3UtFxIoX3JcootDhK5LlFEARZ7z1pvD1rXCZjjI8fjL3bVA51N5h3yBjpHNaWA7oh5w/NBY4lzRIAbnAkVNfUT/rH8lv5ki8ltHCkbXbIIXmroOdu2uDgG0MjZDh3CNrB0hvWuNDThX1L3eHP3TR/3vP+VpONIN/TYuE70ki9Ao3pevnHuuMkoRDLSmbtf3j/APfSvt6hC/L0u1/eK5zO3HQtRQvX29dOXGSXJnccJNvm5QPP6Q37Ljk2do4cA7sz4LqXqLwHAhwBBBaQdCCKEEdS41XhxMrWxc19eR0GuBFRmDmCNCDoQvq85s2c4aQYd1d24nvd1agDUwHtGZaeIy4LtXnrXqsliRr9zxYtMms1xNK+hZbz1r7eetaYTGMvAlhAAwUBGbsjr0irliw7zbk4nM5nXUqy89aizs/gXki7S1SkzShKz3nrXH21iHSkYaJ1C4B0xBzZDoQOpz9B2VK5aK5GrIxuSWZHZ8nfMzsSRzAN1hq/Y+vKBwvOnY0LqqtgDQA0AAAAAZAACgAX29eWKpxPdZWLhGnPn5k6JRRvXy9dNLkiaKNyXoLjJKr6/Do/xdL+ineoV51aDo6+nT/KmRUYstV2G1PmWe9TieVrBVkkY2icYts2Is95603h616sJnixl4GhFn3h60vPWmExjIiiItzzHido4cDbDXCJxLnYcVMcbi6jaXxudh3WsYAbvCsPNNBpd6mT6f8Alt/vcvHOkllxzXOw87SZ4C/wUggJhxEsbZN4WVbbAI3814aTI4EGpB9jJ9Ofum/3vS1+R+Wx6ez/AKsS1ERfLPt1ChGcta5n+py9GnoU1CPTOmp085965zO1yJoiLpyoXxfUQVKMbg2zRlj9DxGTmkZhzTwIOYKz7O2i5jxBiTzqeDl0bMBwPVIBqOOoW9UYzBMmYWStDmnUH3EHUHtRScXej/p4+09nVr8Ucpev0fvIv2gXiJ5ic1rw0lpe0vYCM82hzScgeIXlMB3dvDGCeK80Y98jC2NlHRwSvsic5ziWjFQilauNxFKUXW3mIw4At76i6PBuIa3trzZcvMfOg2lgjaHiKMtc2RrZYhE5r2tDWuaHtFHBoABGgAHBe6HabN/Nl55HyJfA6TVPPfmc0/6gsbHXdOcQC9w3kbaNG8JoTkXAMHN1N3Yup3Obddid42Rga6MnNpq17DNPEwgatP6O6oPYeNBgx2G2fLGGyuhZ4TfObCWNL3G4VcGAl1Q856840Iqtg2g57qYOAMDulPJHu2Uq52UeTn5vceAq4niVzvFlGCo/yyptSm1HN15Z+/Q37U2nuqNYL5X5Rx1pXrc77LBxPo1Vez8Dumm43SPN8j6UL3dfYBoBwACjs/ZbYbnVL5Hmskjum8/0a0cGjILavHKbm6y/ZeH9n0uy9mw/jnx9P79+ZERcPfUIiIKhERBUKunP0PR14a6edWKuvP1PR04a6+dRLkdTLFOJQU4dVvZfOjzdpf8AykWoiL6B8MIiIAipOI7PevnfPZ7/APhXdZVxl6xSfT/ym/3vVxxPZ71nL6zn7pv971FpFqzl75no7NFq1jUvREXzD7YVOFla5pLCCLntyrSocQ4Z8a1Vy40ex52XCLEhrS98gaYWOpe4uIqTnmVEm000qmkUmnV0+/8AZ2UXJ5PxPlQ9nj+Ki7B4ga4tor1wRivmzXL76XpuduR6lrsdhFyeT8T5UPZ4/inJ+K8qHs8fxS++l6bjDj1LXY6yLkd4Ynysezx/FfeT8T5UPZ4/il99L03GHHqWux1lGRwAJdoASa6ADMlcvk/FeVD2eP4qEmysS5pacUKEFp8BHoRQ8UvPpem4w485LXY2bMxMcjCYqZHOlcrueNRxa5p9K2rzuztgSxNIgxBY0kVBia41Y1sdak/sBbOT8V5UPZ4/ios5SuL4fTcudnC87slrsdZFyeT8V5UPZ4/inJ+K8qHs8fxV330vTcjDj1LXY6yLknZ2K8qHs7PinJ+K8qHs8fxS++l6bi5HqWux1kXJ5PxXlQ9nj+Kcn4ryoezx/FL76XpuMOPUtdjrIuTyfivKh7PH8U5PxPlQ9nj+KX30vTcYcepa7HWVBxI31lwusvt+tS6l3m4LByfivKh7PH8UwWypG4neyy7w7oxDmNZQF4doDnoc1xybpk9NzqhFJ1ktdjrKcWqggkovTZfOjxdpzsmaEVHfPZ7/APhO+ez3r6V1nw7jL0VHfPZ719GI7Pel1i4zOXpeoot6HpofblCM+GP3Tf73qShD9Mfu2/3vWVv+nL3zNLFf9I++RrREXxz6wREQBeX7te5l+Ns3dvMjxHSbE4Fz91azwjXWXBrxe2hbka9fqEVRk4uqJlFSVGeKw+zdoB5L3SFu+JDRMxtoudY66510bWlocygqR0Tm45otlbUAZWSQm2VrvCsABdEGh1b3VN9zm1DhmMowF75FeK/BEYa8Tw0GydoANJLg6rASJmh9Wl+7fKSXF7Gg85lzq3ChdQld/uewc8Zk74e5wcGubc8Po6+W4N+y2zc5aa9q7SLkrRyXApQSCIizLCIiAIiID8/w+z8XC6YwRSNkfiHuLxHALoDNK5w3j5nXuLC22rG0daDlVTgx+0ZGNdEJXNM7cyIALWySCQAUqYiwR0rR1wdnwXvUW2LXikZYf1PE/wD6TRHXePrJG54phxk5jN40uA5rA6/geOYyKYCHaFGxneRgNgjcQMPaxtcOCYcjzgzvm6tQCG28F7ZFzE+iO4f1Zk2SZO94t/8AS7qPe6fSWC/o5dKumS1oiyZogo2CteNKV7NVJFwBQkKmq5jot7D9RGNv+myNyXKKL69D5dCVyXKKJQUKd95k33mVNUqh5sRl2+8ypMz2yXNa11Whmbi2hDnHLmmuvuX2q+VRpNUfAK1knVMnyjJ4tvrHfLTlGTxbfWO+WoVSqywLLp1e5r3u26tET5Rk8W31jvlpyhJ4tvrD8tQqlUwLLp1e473bdWi2J8oyeLb6w/LTlGTxbfWH5ahVKpgWXTq9x3u26tET5Rk8W31h+WnKMni2+sPy1CqVTAsunV7jvVt1aInyjJ4tvrD8tOUZPFt9Y75ahVEwLLp1e473bdWi2J8oyeLb6x3y05Rk8W31jvlqNVCaO5pbUi4FtWkteK5Va4Zg9qYFl06vcd6turRFnKMni2esPy195Rk8W31h+Wvz6LHPwuHEokmldvtoCk08sjaYWDGOjbQuzHgm17QDqAVdP3Z4mG8yshcGidoDBI03xwRTtJLnHm0ltP7pOWiYFl06vcrvFvylotj3fKMni2+sd8tOUZPFt9Yflrkdzm0nzwF0oaHCSSIlvRdY6gcG3OtrxaSSCCupVMCy6dXuT3q26tET5Rk8W31h+WnKMni2+sPy1Cq+1TAsunV7jvVt1aIlyjJ4tvrD8tOUZPFt9Y75ajVfKpgWXTq9x3q26tET5Rk8W31h+WnKMni2+sPy1CqVTAsunV7jvdt1aInyjJ4tvrD8tOUZPFt9YflqFUqmBZdOr3He7bq0RPlGTxbfWH5ahJjZTpGz0yO/9EqlVUbKzi6qPruTLtNrJUcvQrfipqHmRjLhI6o83g9VDBTzWjeFjiScgxzSBXIlxNCadTVfVKre+qUojK861qXb7zJvvMqUqsysRkUVqIRcKkVqILhUitRBcKkVqILhUitRBcKkVqILhUitRBcKkVqILhkdgoyKFjCKuNCxpFXgh5pT6wc4HruNdShwUf2GcfqN+s0Mdw4tAB6wANFrRBd+pmw+HbG0Mja1jRkGtAa0DsAyCsVqILhUitRBcKkVqILhUitRBcKkVqILhUitRBcKkVqILhUitRB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AutoShape 6" descr="data:image/jpg;base64,/9j/4AAQSkZJRgABAQAAAQABAAD/2wCEAAkGBhQQDxUUDxQVFBQVFBQPFBUVFBQUEBQUFBQVFBQVFBQXGyYeFxkjGRQUHy8gJCcpLCwsFR4xNTAqNSYrLCkBCQoKDgwOGg8PGjAkHyQ1KiwpKSoqKikpKSwsLywsLCosKTA1KSwsLiwsLCwpLCwuLCwqLCkpKS8sLyksLCwsLf/AABEIALkBEAMBIgACEQEDEQH/xAAbAAEAAwEBAQEAAAAAAAAAAAAAAgMEBQYBB//EAEgQAAEDAgMDBQwGCQMFAQAAAAEAAgMREgQhMQUTQRUiMlFhBhQjU1RxgZOUodHTM0JSc5GzJDRicoKDsbLBB5LhQ6Kk0vEl/8QAGQEBAQEBAQEAAAAAAAAAAAAAAAIDAQQF/8QAMhEAAgEBBgMGBQUBAQAAAAAAAAECEQMSEyGh0TFBUgQUUXGx8CIyYZHBM4GS4fEjQv/aAAwDAQACEQMRAD8A/cUREAREQBERAEREAREQBERAEREAREQBERAEREAREQBERAEREAREQBERAEREAREQBERAFxsJtq/HTQ1FsbY2gcS9wc9x/Cg9C7K5UWEYMY6jQPBtk7bnSS3Hzmq2srtJXlyy+6IlWqodVERYlhERAEREAREQBERAEREB8BrovF7V7vX4bHSRyMBgjrcQ2XeENwonc5rzSJxDnNbZW7nA6VK6Gzduyva7vfCFzGySxVM8YqWPcHGhFdVDFwPlDhLs1j7nbx100Jq/d7q45a7vm16slMLWPFrRnol2aadMv5R3PsPd7G9tzIJ3CrI9IgN/I9rGQ1MnSN7Td0KGtypxP+pWHYwOsmJcGuDQ1gfRzIntrc8AV3hGZ1jeOArWdjA67LjPM3Nd/FWwOD9da3AOu1qAaq2fAF7bXbMYW2RxU30I5kRJiaCMwG3Op1VKvEs/B/ZnO7z8V/KO5pwPdzFNK2NsUzb3mOJzmtDZbXObIWC64BlpJqAexejXkm4KUTxStwNu5E1jGzwCMOnIMj6W1uNCNac45LfiNuYmNjnuwZta0vP6REcmipy8wUStI8q/Zhdnm/D+Udzugrh91u25MLFGYGhzpJhDmyWWgMcjyRHCC9x8HwHGvBY9jd1EuIiuw+EJYDbnPGM7Wu0Iro4Ke02S4pgZidnNlYHB4a+eIgOAIBHbQn8VyFrF0f4ZUuy2kW06fyjuZdnf6jRyRsLopL3MjADLCx87twHQsLnAhwdiYgS4NGbs+aVaz/UWFzmhsM5a6zn2xWtL9xUOBku5vfMdaA8aVoquSBzqbKjFzGwupNCOYy20CmlLI8xnzG/ZFLW4JwAA2ZGALQPDQ5BojDeHAQxD+W3qWmJZ+D+zJ7vPxX8o7nq1G8VpUVpWnGmlVx+VcV5H/wCREobO2zI/GmGaHdOEG+HPY+o3lurR58uxZO0WWzO93lRvLLwkn6M7qIi0POEREAREQBERAFgZ+uO+4Z+ZIt6wM/XHfcM/MkWkOEvIl8jeiIsygiIgCIiAIiIAiIgCIiAw7GwzGRUiFAXyPOVCXOe4uJ9K3KjBOqwVcHZuzGQ6R/pp6Feos/lRdo25NsIiKyAoTRB7S1wq1wLSOBBFCPwU0QGHY2AjhhDYWWN6VONchU9tAPwW5U4Q8wZl2Wp1KuUwyiqFzbcm2FCWUNBLiGgZkkgAeclc3bG3NyRHEwzTv6ETTSg+3I76jB1n0LHH3Ob14kxz9+8ZtZS3DR/ux53H9p1T5lLnnSOZ53Nt3YKr0RZL3Yw3FsLZcQR4iMyM/wB+TfesvLR32+7xxF1m6raze23XUpfS2vpqvQNaAKDIdQyH4Km0b6tD9HSv1elpprxWclPLPT/S4RtM/i+yMWC7rIJH2PvhfwZOwxE9jS7Jx8xXaWTFYRkrCyVrXtOrXAOb71k2Lsp2Gc5jZHPgpVjH1dJG6vRa/iynA5hWnJOjzJV9Ojz+vDT35HWREWpoEREB8uSqqqlUBbVYGH9Ld9wz8yRaqrEw/pTvuGfmSLSHCXkcfI6VyVVVUWZ0tuS5ZziGh1pc24iobUXEddNVIyAakdWvXkPegLqpVVVSqAtqlVVVKoC25KqpKoC25Kqqq+goCGBdzBW2tXdGlvSPUr6rJg20YObbm7KtfrH+uvpVymHyoqfzMtuS5VVSqoktuSqqqlUAwr6sFSCaajT0LBt3bBha1sLd5PIbYmcMuk954MaMyfMOKnLjWQYcyTEMaxtzqZgZ6DrOY/Fc/YuDcXOxM4O+lGTT/wBGKtWRgcDShd1nzLFttKK4+hFq25XI8fRe+H9GvY+xxhw4kl8shvmkPSe7sH1WjQNGgXQqq7kvVqNFRFRioqiLKqio32pru9Pq0u186neqrzvNfqVpx6Wvm4LklwNI8zTVTjKouUmOV0JNFyVVVUXThbclyqqlUBFfQoVQICrlGLemLeM3oAcY7m7yh0Nta0VTf1p33LPzJF4nacLsRtPdYuOJ7DIzdtlY1xZFo7dtkxVt7gDz42FwurQEUHs4mBuIIGggjaMyTQSSAZnMrZRST8tiWb0WHaW1o8O2srqV6LRnI89TGDNxXNGMxM5Do4WwAZB07nGTz7mM0/3OXllaJOnM47SKdOf0z/w53dL3HSYnFS4iJ4jkbBEMOQ2O7fR98ayFpfG0bxvRIBrnUAhcmbub2pKQ0ylrbIw1z5d5a5mKimje6MvcHPjaxw4k0bV7qmnom9zsh+kxk+taR2RN/wAn3r4e59zhVmLxQzIzc1zSWmmYIz0680XabRf+NUcq2q3Xpv8Ak72zWuEEYkBDxGxrwXmQ3BoDuec351z4rQvOOdiIATI0YptLXGO6PEUHHdklrj+6QV09nYuKdgfC64AW0qbmHi17a1DvPmitLzpwZUZxbpmn4Ne9DoIqBhmimuRqOc7X8c/SgwzaUz1u6TtfxVZmmReiodh2mv7WvOd8cvQvve4rXPS3U6fj713M5kXL6qBhwKa83TN3xz9K+DCN0odbuk7X8UzO5DA03YpWlXa69NyvWLCwhzDmXXF1SS4E0ce3KmmXUrzhxnrmLdXafj71EK3UVOl5lyKlsAFKcMhmePpz9K+DDNoNcjUc52v45q8yci9FQcM2h1zNTzna/jksO3Z9zC5zRWR9IYxV3OkebWDXhqacGlTKTiqsmTjFNv0MJPfWIbGG+Aw5DpAcw+cirIyOIaCHHtp1LvVWHZGA73hbHW5wq57+L3uNXvPnJ/otlymzjdWfEiC4yfF5/wBfsSqlVG5KrQslVVV8JoKWfxdLTzKdyqr4To/U6X8XR/yplyKjzL6qTCq7lJhVElqKKLoJIoogPlyXKKIDw2InkO06yNJ3eIw8Qe84Z0Y3tS2nMLonFpoALSasqQXAnv7Wx0jMSGYdgdJJC0Auruo2iR9z3011FG8SVyMTsbFP2nFNLFC6FrzSSBse+DW/Rb4zc6gqalmY4L0ch/SD9y38yRazzi6Pl+UZyTeSZn2bsdsLnPJMkz83yvoXnsbwY39kLoVUbwlwXjSSVEaRgoqiRKqhE401rm7T945efgvt4UIX0GdBznafvH3rtcy0si2q5mP2US/fYdwjnApWnMlGtkw+sO3ULo3hLwuSSfEzlBSVGirY+2BiGGrTHIw2yxO6THf5adQeIW+5cLauEdcJ8P8ATMFtujZo61MTq+m08Culs7aLMRGJIjVpqM8nNIyLXDgQdQqhJ/K+PqRGTTuS4+vvma7kuUUWpoSuSqivqArwr+bmQc3Zt06RVtyowoozQDN2QzHSKtUw+VFT+ZkrkuUUVEkrlwI/0nGGWvg8PdBH9l0rh4V/bbkwfxLVt/aBijDY/ppTuYh+0dXnsa2rvQFLZ2DZBE2KPosForqTqSe0kk+lYTd6V3w4/jf7GTV+d3ks358l+fsa6pco3hLwqqb0ZKqVUbwlwSooyVypr4XjWz0Uu/qrLwqt54TpfVrb6el/hRJ8Cop5l9VZEVTeFOJ3UtFxIoX3JcootDhK5LlFEARZ7z1pvD1rXCZjjI8fjL3bVA51N5h3yBjpHNaWA7oh5w/NBY4lzRIAbnAkVNfUT/rH8lv5ki8ltHCkbXbIIXmroOdu2uDgG0MjZDh3CNrB0hvWuNDThX1L3eHP3TR/3vP+VpONIN/TYuE70ki9Ao3pevnHuuMkoRDLSmbtf3j/APfSvt6hC/L0u1/eK5zO3HQtRQvX29dOXGSXJnccJNvm5QPP6Q37Ljk2do4cA7sz4LqXqLwHAhwBBBaQdCCKEEdS41XhxMrWxc19eR0GuBFRmDmCNCDoQvq85s2c4aQYd1d24nvd1agDUwHtGZaeIy4LtXnrXqsliRr9zxYtMms1xNK+hZbz1r7eetaYTGMvAlhAAwUBGbsjr0irliw7zbk4nM5nXUqy89aizs/gXki7S1SkzShKz3nrXH21iHSkYaJ1C4B0xBzZDoQOpz9B2VK5aK5GrIxuSWZHZ8nfMzsSRzAN1hq/Y+vKBwvOnY0LqqtgDQA0AAAAAZAACgAX29eWKpxPdZWLhGnPn5k6JRRvXy9dNLkiaKNyXoLjJKr6/Do/xdL+ineoV51aDo6+nT/KmRUYstV2G1PmWe9TieVrBVkkY2icYts2Is95603h616sJnixl4GhFn3h60vPWmExjIiiItzzHido4cDbDXCJxLnYcVMcbi6jaXxudh3WsYAbvCsPNNBpd6mT6f8Alt/vcvHOkllxzXOw87SZ4C/wUggJhxEsbZN4WVbbAI3814aTI4EGpB9jJ9Ofum/3vS1+R+Wx6ez/AKsS1ERfLPt1ChGcta5n+py9GnoU1CPTOmp085965zO1yJoiLpyoXxfUQVKMbg2zRlj9DxGTmkZhzTwIOYKz7O2i5jxBiTzqeDl0bMBwPVIBqOOoW9UYzBMmYWStDmnUH3EHUHtRScXej/p4+09nVr8Ucpev0fvIv2gXiJ5ic1rw0lpe0vYCM82hzScgeIXlMB3dvDGCeK80Y98jC2NlHRwSvsic5ziWjFQilauNxFKUXW3mIw4At76i6PBuIa3trzZcvMfOg2lgjaHiKMtc2RrZYhE5r2tDWuaHtFHBoABGgAHBe6HabN/Nl55HyJfA6TVPPfmc0/6gsbHXdOcQC9w3kbaNG8JoTkXAMHN1N3Yup3Obddid42Rga6MnNpq17DNPEwgatP6O6oPYeNBgx2G2fLGGyuhZ4TfObCWNL3G4VcGAl1Q856840Iqtg2g57qYOAMDulPJHu2Uq52UeTn5vceAq4niVzvFlGCo/yyptSm1HN15Z+/Q37U2nuqNYL5X5Rx1pXrc77LBxPo1Vez8Dumm43SPN8j6UL3dfYBoBwACjs/ZbYbnVL5Hmskjum8/0a0cGjILavHKbm6y/ZeH9n0uy9mw/jnx9P79+ZERcPfUIiIKhERBUKunP0PR14a6edWKuvP1PR04a6+dRLkdTLFOJQU4dVvZfOjzdpf8AykWoiL6B8MIiIAipOI7PevnfPZ7/APhXdZVxl6xSfT/ym/3vVxxPZ71nL6zn7pv971FpFqzl75no7NFq1jUvREXzD7YVOFla5pLCCLntyrSocQ4Z8a1Vy40ex52XCLEhrS98gaYWOpe4uIqTnmVEm000qmkUmnV0+/8AZ2UXJ5PxPlQ9nj+Ki7B4ga4tor1wRivmzXL76XpuduR6lrsdhFyeT8T5UPZ4/inJ+K8qHs8fxS++l6bjDj1LXY6yLkd4Ynysezx/FfeT8T5UPZ4/il99L03GHHqWux1lGRwAJdoASa6ADMlcvk/FeVD2eP4qEmysS5pacUKEFp8BHoRQ8UvPpem4w485LXY2bMxMcjCYqZHOlcrueNRxa5p9K2rzuztgSxNIgxBY0kVBia41Y1sdak/sBbOT8V5UPZ4/ios5SuL4fTcudnC87slrsdZFyeT8V5UPZ4/inJ+K8qHs8fxV330vTcjDj1LXY6yLknZ2K8qHs7PinJ+K8qHs8fxS++l6bi5HqWux1kXJ5PxXlQ9nj+Kcn4ryoezx/FL76XpuMOPUtdjrIuTyfivKh7PH8U5PxPlQ9nj+KX30vTcYcepa7HWVBxI31lwusvt+tS6l3m4LByfivKh7PH8UwWypG4neyy7w7oxDmNZQF4doDnoc1xybpk9NzqhFJ1ktdjrKcWqggkovTZfOjxdpzsmaEVHfPZ7/APhO+ez3r6V1nw7jL0VHfPZ719GI7Pel1i4zOXpeoot6HpofblCM+GP3Tf73qShD9Mfu2/3vWVv+nL3zNLFf9I++RrREXxz6wREQBeX7te5l+Ns3dvMjxHSbE4Fz91azwjXWXBrxe2hbka9fqEVRk4uqJlFSVGeKw+zdoB5L3SFu+JDRMxtoudY66510bWlocygqR0Tm45otlbUAZWSQm2VrvCsABdEGh1b3VN9zm1DhmMowF75FeK/BEYa8Tw0GydoANJLg6rASJmh9Wl+7fKSXF7Gg85lzq3ChdQld/uewc8Zk74e5wcGubc8Po6+W4N+y2zc5aa9q7SLkrRyXApQSCIizLCIiAIiID8/w+z8XC6YwRSNkfiHuLxHALoDNK5w3j5nXuLC22rG0daDlVTgx+0ZGNdEJXNM7cyIALWySCQAUqYiwR0rR1wdnwXvUW2LXikZYf1PE/wD6TRHXePrJG54phxk5jN40uA5rA6/geOYyKYCHaFGxneRgNgjcQMPaxtcOCYcjzgzvm6tQCG28F7ZFzE+iO4f1Zk2SZO94t/8AS7qPe6fSWC/o5dKumS1oiyZogo2CteNKV7NVJFwBQkKmq5jot7D9RGNv+myNyXKKL69D5dCVyXKKJQUKd95k33mVNUqh5sRl2+8ypMz2yXNa11Whmbi2hDnHLmmuvuX2q+VRpNUfAK1knVMnyjJ4tvrHfLTlGTxbfWO+WoVSqywLLp1e5r3u26tET5Rk8W31jvlpyhJ4tvrD8tQqlUwLLp1e473bdWi2J8oyeLb6w/LTlGTxbfWH5ahVKpgWXTq9x3u26tET5Rk8W31h+WnKMni2+sPy1CqVTAsunV7jvVt1aInyjJ4tvrD8tOUZPFt9Y75ahVEwLLp1e473bdWi2J8oyeLb6x3y05Rk8W31jvlqNVCaO5pbUi4FtWkteK5Va4Zg9qYFl06vcd6turRFnKMni2esPy195Rk8W31h+Wvz6LHPwuHEokmldvtoCk08sjaYWDGOjbQuzHgm17QDqAVdP3Z4mG8yshcGidoDBI03xwRTtJLnHm0ltP7pOWiYFl06vcrvFvylotj3fKMni2+sd8tOUZPFt9Yflrkdzm0nzwF0oaHCSSIlvRdY6gcG3OtrxaSSCCupVMCy6dXuT3q26tET5Rk8W31h+WnKMni2+sPy1Cq+1TAsunV7jvVt1aIlyjJ4tvrD8tOUZPFt9Y75ajVfKpgWXTq9x3q26tET5Rk8W31h+WnKMni2+sPy1CqVTAsunV7jvdt1aInyjJ4tvrD8tOUZPFt9YflqFUqmBZdOr3He7bq0RPlGTxbfWH5ahJjZTpGz0yO/9EqlVUbKzi6qPruTLtNrJUcvQrfipqHmRjLhI6o83g9VDBTzWjeFjiScgxzSBXIlxNCadTVfVKre+qUojK861qXb7zJvvMqUqsysRkUVqIRcKkVqILhUitRBcKkVqILhUitRBcKkVqILhUitRBcKkVqILhkdgoyKFjCKuNCxpFXgh5pT6wc4HruNdShwUf2GcfqN+s0Mdw4tAB6wANFrRBd+pmw+HbG0Mja1jRkGtAa0DsAyCsVqILhUitRBcKkVqILhUitRBcKkVqILhUitRBcKkVqILhUitRB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8" name="Picture 8" descr="http://www.workforceexplorer.com/admin/uploadedImages/5259_BusinessCycl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95800"/>
            <a:ext cx="46482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447800"/>
            <a:ext cx="5605272" cy="50261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Unemployment</a:t>
            </a:r>
          </a:p>
          <a:p>
            <a:r>
              <a:rPr lang="en-US" dirty="0" smtClean="0"/>
              <a:t>Another measure of economic health is employment</a:t>
            </a:r>
          </a:p>
          <a:p>
            <a:r>
              <a:rPr lang="en-US" dirty="0" smtClean="0"/>
              <a:t>Unemployment rate is percentage of the civilian labor force that are not working but looking for jobs</a:t>
            </a:r>
          </a:p>
          <a:p>
            <a:r>
              <a:rPr lang="en-US" b="1" i="1" dirty="0" smtClean="0"/>
              <a:t>Civilian labor force </a:t>
            </a:r>
            <a:r>
              <a:rPr lang="en-US" dirty="0" smtClean="0"/>
              <a:t>includes all civilians 16 or older actively looking for employment or are working</a:t>
            </a:r>
          </a:p>
          <a:p>
            <a:pPr>
              <a:buNone/>
            </a:pPr>
            <a:r>
              <a:rPr lang="en-US" b="1" dirty="0" smtClean="0"/>
              <a:t>Fiscal Policy</a:t>
            </a:r>
          </a:p>
          <a:p>
            <a:r>
              <a:rPr lang="en-US" dirty="0" smtClean="0"/>
              <a:t>Government policy to help control the economy</a:t>
            </a:r>
          </a:p>
          <a:p>
            <a:r>
              <a:rPr lang="en-US" dirty="0" smtClean="0"/>
              <a:t>Involves government spending and tax policies</a:t>
            </a:r>
          </a:p>
          <a:p>
            <a:r>
              <a:rPr lang="en-US" dirty="0" smtClean="0"/>
              <a:t>Political differences prevent the effective use of fiscal policy to help the economy</a:t>
            </a:r>
          </a:p>
          <a:p>
            <a:r>
              <a:rPr lang="en-US" dirty="0" smtClean="0"/>
              <a:t>Political parties have different ideas about taxes and spending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marketoracle.co.uk/images/economic-stimulu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2438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On-screen Show (4:3)</PresentationFormat>
  <Paragraphs>154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Government and the Economy</vt:lpstr>
      <vt:lpstr>The Role of the Government</vt:lpstr>
      <vt:lpstr>The Role of Government</vt:lpstr>
      <vt:lpstr>The Role of Government</vt:lpstr>
      <vt:lpstr>The Role of Government</vt:lpstr>
      <vt:lpstr>The Role of Government</vt:lpstr>
      <vt:lpstr>Measuring the Economy</vt:lpstr>
      <vt:lpstr>Measuring the Economy</vt:lpstr>
      <vt:lpstr>Measuring the Economy</vt:lpstr>
      <vt:lpstr>Measuring the Economy</vt:lpstr>
      <vt:lpstr>Measuring the Economy</vt:lpstr>
      <vt:lpstr>Measuring the Economy</vt:lpstr>
      <vt:lpstr>The Government, the Economy and You</vt:lpstr>
      <vt:lpstr>The Government, the Economy and You</vt:lpstr>
      <vt:lpstr>The Government, the Economy and You</vt:lpstr>
      <vt:lpstr>The Government, the Economy and You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and the Economy</dc:title>
  <dc:creator>Dean</dc:creator>
  <cp:lastModifiedBy>Dean</cp:lastModifiedBy>
  <cp:revision>1</cp:revision>
  <dcterms:created xsi:type="dcterms:W3CDTF">2013-04-15T18:40:59Z</dcterms:created>
  <dcterms:modified xsi:type="dcterms:W3CDTF">2013-04-15T18:41:12Z</dcterms:modified>
</cp:coreProperties>
</file>