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30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01" r:id="rId13"/>
    <p:sldId id="266" r:id="rId14"/>
    <p:sldId id="267" r:id="rId15"/>
    <p:sldId id="302" r:id="rId16"/>
    <p:sldId id="285" r:id="rId17"/>
    <p:sldId id="278" r:id="rId18"/>
    <p:sldId id="284" r:id="rId19"/>
    <p:sldId id="290" r:id="rId20"/>
    <p:sldId id="291" r:id="rId21"/>
    <p:sldId id="304" r:id="rId22"/>
    <p:sldId id="305" r:id="rId23"/>
    <p:sldId id="306" r:id="rId24"/>
    <p:sldId id="272" r:id="rId25"/>
    <p:sldId id="307" r:id="rId26"/>
    <p:sldId id="308" r:id="rId27"/>
    <p:sldId id="309" r:id="rId28"/>
    <p:sldId id="310" r:id="rId29"/>
    <p:sldId id="311" r:id="rId30"/>
    <p:sldId id="269" r:id="rId31"/>
    <p:sldId id="312" r:id="rId32"/>
    <p:sldId id="293" r:id="rId33"/>
    <p:sldId id="294" r:id="rId34"/>
    <p:sldId id="296" r:id="rId35"/>
    <p:sldId id="298" r:id="rId36"/>
    <p:sldId id="297" r:id="rId37"/>
    <p:sldId id="313" r:id="rId38"/>
    <p:sldId id="314" r:id="rId39"/>
    <p:sldId id="315" r:id="rId40"/>
    <p:sldId id="287" r:id="rId41"/>
    <p:sldId id="300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D3BDA2-7CF2-4713-8253-D7CB58517B97}" type="datetimeFigureOut">
              <a:rPr lang="en-US"/>
              <a:pPr>
                <a:defRPr/>
              </a:pPr>
              <a:t>4/13/2012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7BD522-F642-4D3A-BC67-35C9C9DDB8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618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790F03-6B7A-4EDB-BBE2-1F7E9E9BF9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F57B15-FEF0-4E25-AB94-63CB1CDF74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CFC8B7-853D-46C9-93D8-77E17919D20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BD522-F642-4D3A-BC67-35C9C9DDB81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75B2BD-9487-4040-9220-A8BA70A772A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9C0CE3-9DE3-46CC-9337-7A8D48AD5A0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BD522-F642-4D3A-BC67-35C9C9DDB81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5DD99E-92C0-48DF-8C96-8E17316F051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EF52E9-B221-49C6-B346-98445F598B2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8CD9C-AFC9-443E-9F8F-5478D892674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DE9EF-C908-4A08-8FC1-13C613BED38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469CEF-DC68-4690-9B76-A7E197B574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06E4B-4294-4E71-A8F5-E5C097DE49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BD522-F642-4D3A-BC67-35C9C9DDB81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BD522-F642-4D3A-BC67-35C9C9DDB81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BD522-F642-4D3A-BC67-35C9C9DDB81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046984-227A-4565-A341-DF4C67C8836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BD522-F642-4D3A-BC67-35C9C9DDB81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BD522-F642-4D3A-BC67-35C9C9DDB81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BD522-F642-4D3A-BC67-35C9C9DDB81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BD522-F642-4D3A-BC67-35C9C9DDB81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BD522-F642-4D3A-BC67-35C9C9DDB81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BD522-F642-4D3A-BC67-35C9C9DDB81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E57E07-844A-4C30-B1A8-C901C21AF19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BD522-F642-4D3A-BC67-35C9C9DDB81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B26E67-5216-4C63-9D83-C9C71191C3F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68B779-90EE-4148-BD94-F17D8830DAB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A18C6-2F1F-4D61-BEB9-9497647A04D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09E761-A53F-4989-B445-BD7934A43AF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447371-4C77-4EA3-A868-E40070DE615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BD522-F642-4D3A-BC67-35C9C9DDB81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BD522-F642-4D3A-BC67-35C9C9DDB81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BD522-F642-4D3A-BC67-35C9C9DDB81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31D133-530F-4B13-9D22-CDA7F581A3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0DF14A-3D74-4D91-96BA-C95D6A11E46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FBBD11-8291-4604-9F85-DE2842D1716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06C19-6DDB-425C-865A-2E5A9F3895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20FBB-9A77-473D-91AE-F0D1F39EC6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543B24-B3B0-4BD5-B8BF-E956F1BF6D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9644BC-62DE-4D8E-829F-470E91A390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A4236E-2BFB-4EB2-B4CA-43DCB655CA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92124A1-E94A-4B23-9F4F-FAE48AA91335}" type="datetimeFigureOut">
              <a:rPr lang="en-US"/>
              <a:pPr>
                <a:defRPr/>
              </a:pPr>
              <a:t>4/13/2012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5151EB-95FD-43F4-AD52-D82B22572B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64C8-8EA4-4C33-A54E-B7E76C933CE5}" type="datetimeFigureOut">
              <a:rPr lang="en-US"/>
              <a:pPr>
                <a:defRPr/>
              </a:pPr>
              <a:t>4/13/2012</a:t>
            </a:fld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DA012-7AD6-41B0-BC53-64DF30E383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6ABA-A7D4-4BD3-B687-14B0A60031E8}" type="datetimeFigureOut">
              <a:rPr lang="en-US"/>
              <a:pPr>
                <a:defRPr/>
              </a:pPr>
              <a:t>4/13/2012</a:t>
            </a:fld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72CE6-9E86-4E50-94AA-C2C312F99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5A6378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5A6378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358CCC-9DC9-4DEC-B8B5-8DE0D2923A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BB35B1-92EE-4DD0-A2AB-276573714664}" type="datetimeFigureOut">
              <a:rPr lang="en-US"/>
              <a:pPr>
                <a:defRPr/>
              </a:pPr>
              <a:t>4/13/2012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3CA8B-72E1-416F-A6A2-8C0945529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42079AB-686F-41A9-9014-2E8CD369B6A7}" type="datetimeFigureOut">
              <a:rPr lang="en-US"/>
              <a:pPr>
                <a:defRPr/>
              </a:pPr>
              <a:t>4/13/2012</a:t>
            </a:fld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FEC6CFB-D46A-473E-B27A-5E36FE9A1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DDE4F0-C6C8-4945-8CEB-5A1C993EBEAD}" type="datetimeFigureOut">
              <a:rPr lang="en-US"/>
              <a:pPr>
                <a:defRPr/>
              </a:pPr>
              <a:t>4/13/2012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1D56B8-3D85-48EA-97AA-7BAC801DE1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E098C2-9144-4C1B-A5EE-7D58985C01C1}" type="datetimeFigureOut">
              <a:rPr lang="en-US"/>
              <a:pPr>
                <a:defRPr/>
              </a:pPr>
              <a:t>4/13/2012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B4CB59-DA0E-44B9-A9A7-6D4FC5BC8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1EF8CA-9ED6-4C26-B8BC-E72379C9306D}" type="datetimeFigureOut">
              <a:rPr lang="en-US"/>
              <a:pPr>
                <a:defRPr/>
              </a:pPr>
              <a:t>4/13/2012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FA0F24-DD54-4545-AC49-2E051D8588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980B-2EF7-49A4-83CC-3E416387547D}" type="datetimeFigureOut">
              <a:rPr lang="en-US"/>
              <a:pPr>
                <a:defRPr/>
              </a:pPr>
              <a:t>4/13/2012</a:t>
            </a:fld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3A72-8CB8-4825-B886-D399ED717E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A163710-B633-4888-A5E0-6E539BF97660}" type="datetimeFigureOut">
              <a:rPr lang="en-US"/>
              <a:pPr>
                <a:defRPr/>
              </a:pPr>
              <a:t>4/13/2012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B2C4E54-0EBB-425B-9FFE-B64DA1D9D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76D8F54-1AA4-4EC8-91EF-385858DC8E4D}" type="datetimeFigureOut">
              <a:rPr lang="en-US"/>
              <a:pPr>
                <a:defRPr/>
              </a:pPr>
              <a:t>4/13/2012</a:t>
            </a:fld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AAF7EF-2FFC-473C-8EA1-86D91C071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9FC483B-7F49-4DCB-AC13-1DAF77CD6D70}" type="datetimeFigureOut">
              <a:rPr lang="en-US"/>
              <a:pPr>
                <a:defRPr/>
              </a:pPr>
              <a:t>4/13/2012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B285EE99-30B1-4399-892B-0F36551F6D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2" r:id="rId7"/>
    <p:sldLayoutId id="2147483679" r:id="rId8"/>
    <p:sldLayoutId id="2147483680" r:id="rId9"/>
    <p:sldLayoutId id="2147483671" r:id="rId10"/>
    <p:sldLayoutId id="2147483670" r:id="rId11"/>
    <p:sldLayoutId id="2147483681" r:id="rId12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C9C9CE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C9C9CE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C9C9CE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C9C9CE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C9C9CE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C9C9CE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C9C9CE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C9C9CE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C9C9CE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E66C7D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E66C7D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E66C7D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South Asia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pic>
        <p:nvPicPr>
          <p:cNvPr id="15363" name="Picture 4" descr="south_asia_map[1]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2133600"/>
            <a:ext cx="38036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/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Climate and Vegetation</a:t>
            </a:r>
            <a:endParaRPr lang="en-US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174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343400" cy="4953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u="sng" smtClean="0"/>
              <a:t>Monsoons</a:t>
            </a:r>
          </a:p>
          <a:p>
            <a:pPr eaLnBrk="1" hangingPunct="1"/>
            <a:r>
              <a:rPr lang="en-US" sz="2400" smtClean="0"/>
              <a:t>Much of region has three distinct seasons</a:t>
            </a:r>
          </a:p>
          <a:p>
            <a:pPr eaLnBrk="1" hangingPunct="1"/>
            <a:r>
              <a:rPr lang="en-US" sz="2400" smtClean="0"/>
              <a:t>Hot (Feb- June)</a:t>
            </a:r>
          </a:p>
          <a:p>
            <a:pPr eaLnBrk="1" hangingPunct="1"/>
            <a:r>
              <a:rPr lang="en-US" sz="2400" smtClean="0"/>
              <a:t>Wet (June- Sept)</a:t>
            </a:r>
          </a:p>
          <a:p>
            <a:pPr eaLnBrk="1" hangingPunct="1"/>
            <a:r>
              <a:rPr lang="en-US" sz="2400" smtClean="0"/>
              <a:t>Cool (Oct-Feb)</a:t>
            </a:r>
          </a:p>
          <a:p>
            <a:pPr eaLnBrk="1" hangingPunct="1"/>
            <a:r>
              <a:rPr lang="en-US" sz="2400" smtClean="0"/>
              <a:t>Depend on seasonal winds (</a:t>
            </a:r>
            <a:r>
              <a:rPr lang="en-US" sz="2400" b="1" i="1" smtClean="0"/>
              <a:t>monsoons</a:t>
            </a:r>
            <a:r>
              <a:rPr lang="en-US" sz="2400" smtClean="0"/>
              <a:t>)</a:t>
            </a:r>
          </a:p>
          <a:p>
            <a:pPr eaLnBrk="1" hangingPunct="1"/>
            <a:r>
              <a:rPr lang="en-US" sz="2400" i="1" smtClean="0"/>
              <a:t>Cool season </a:t>
            </a:r>
            <a:r>
              <a:rPr lang="en-US" sz="2400" smtClean="0"/>
              <a:t>dry winds blow from the north</a:t>
            </a:r>
          </a:p>
          <a:p>
            <a:pPr eaLnBrk="1" hangingPunct="1"/>
            <a:r>
              <a:rPr lang="en-US" sz="2400" i="1" smtClean="0"/>
              <a:t>Hot season </a:t>
            </a:r>
            <a:r>
              <a:rPr lang="en-US" sz="2400" smtClean="0"/>
              <a:t>triggers change in wind direction, causes moist air from ocean to blow over region brings monsoon rains</a:t>
            </a:r>
          </a:p>
        </p:txBody>
      </p:sp>
      <p:pic>
        <p:nvPicPr>
          <p:cNvPr id="31747" name="Content Placeholder 7" descr="monsoon_wind_comparison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463550"/>
            <a:ext cx="3733800" cy="6110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Monsoon Rains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5720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Himalayan Mts. Block winds during wet season, rains spread out across Ganges Plain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High temperature can cause crops to dry up, too much rain causes flooding and death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Monsoon rains do not fall evenly across region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Cyclones, earthquakes are natural disasters that affect the region</a:t>
            </a:r>
          </a:p>
        </p:txBody>
      </p:sp>
      <p:pic>
        <p:nvPicPr>
          <p:cNvPr id="33795" name="Content Placeholder 10" descr="_43035449_umbrellas_ap416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1066800"/>
            <a:ext cx="3505200" cy="2527300"/>
          </a:xfrm>
        </p:spPr>
      </p:pic>
      <p:pic>
        <p:nvPicPr>
          <p:cNvPr id="33796" name="Picture 11" descr="Monsoon-Rains-Hit-India-2[1]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657600"/>
            <a:ext cx="279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Geography of South Asia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2174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http://media-2.web.britannica.com/eb-media/15/61015-004-041441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95600"/>
            <a:ext cx="4267200" cy="3377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6604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5842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5486400" cy="48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1.1 billion people in India </a:t>
            </a:r>
          </a:p>
          <a:p>
            <a:pPr eaLnBrk="1" hangingPunct="1"/>
            <a:r>
              <a:rPr lang="en-US" sz="2400" dirty="0" smtClean="0"/>
              <a:t>15% of world’s population</a:t>
            </a:r>
          </a:p>
          <a:p>
            <a:pPr eaLnBrk="1" hangingPunct="1"/>
            <a:r>
              <a:rPr lang="en-US" sz="2400" dirty="0" smtClean="0"/>
              <a:t>Diversity of religions and languages</a:t>
            </a:r>
          </a:p>
          <a:p>
            <a:pPr eaLnBrk="1" hangingPunct="1"/>
            <a:r>
              <a:rPr lang="en-US" sz="2400" dirty="0" smtClean="0"/>
              <a:t>Caused tolerance and conflict through time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u="sng" dirty="0" smtClean="0"/>
              <a:t>India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People from diverse groups (Dravidians, Aryans, British)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Many identify themselves by religion (Hindu, Muslim, Sikh, Buddhist, </a:t>
            </a:r>
            <a:r>
              <a:rPr lang="en-US" sz="2400" dirty="0" err="1" smtClean="0"/>
              <a:t>Jains</a:t>
            </a:r>
            <a:r>
              <a:rPr lang="en-US" sz="2400" dirty="0" smtClean="0"/>
              <a:t>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Also by </a:t>
            </a:r>
            <a:r>
              <a:rPr lang="en-US" sz="2400" b="1" i="1" dirty="0" err="1" smtClean="0"/>
              <a:t>jhati</a:t>
            </a:r>
            <a:r>
              <a:rPr lang="en-US" sz="2400" dirty="0" smtClean="0"/>
              <a:t> (defines social status, occupation</a:t>
            </a:r>
          </a:p>
        </p:txBody>
      </p:sp>
      <p:pic>
        <p:nvPicPr>
          <p:cNvPr id="9" name="Content Placeholder 8" descr="2008-10-6-18-3-6-027c44d615c6439bb386a2682e59a496-027c44d615c6439bb386a2682e59a496-1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19800" y="1524000"/>
            <a:ext cx="2743200" cy="4572000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2971800" cy="460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789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381000" cy="45259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1" name="Content Placeholder 6" descr="india_lang_1973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228600"/>
            <a:ext cx="6324600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89000"/>
          </a:xfrm>
        </p:spPr>
        <p:txBody>
          <a:bodyPr/>
          <a:lstStyle/>
          <a:p>
            <a:pPr algn="l"/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24000"/>
            <a:ext cx="58674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Average population density is 7 times the world average</a:t>
            </a:r>
          </a:p>
          <a:p>
            <a:r>
              <a:rPr lang="en-US" dirty="0" smtClean="0"/>
              <a:t>Highest population density is along the fertile plains of the Ganges River</a:t>
            </a:r>
          </a:p>
          <a:p>
            <a:r>
              <a:rPr lang="en-US" dirty="0" smtClean="0"/>
              <a:t>Most population is rural</a:t>
            </a:r>
          </a:p>
          <a:p>
            <a:r>
              <a:rPr lang="en-US" dirty="0" smtClean="0"/>
              <a:t>Recent years growing number moving to urban areas</a:t>
            </a:r>
          </a:p>
          <a:p>
            <a:r>
              <a:rPr lang="en-US" dirty="0" smtClean="0"/>
              <a:t>Better jobs, wages</a:t>
            </a:r>
          </a:p>
          <a:p>
            <a:r>
              <a:rPr lang="en-US" dirty="0" smtClean="0"/>
              <a:t>Strain to public resources and facilities</a:t>
            </a:r>
          </a:p>
          <a:p>
            <a:r>
              <a:rPr lang="en-US" dirty="0" smtClean="0"/>
              <a:t>Many cities among the world’s most densely populated</a:t>
            </a:r>
          </a:p>
          <a:p>
            <a:r>
              <a:rPr lang="en-US" dirty="0" smtClean="0"/>
              <a:t>Largest city </a:t>
            </a:r>
            <a:r>
              <a:rPr lang="en-US" b="1" dirty="0" smtClean="0"/>
              <a:t>Mumbai</a:t>
            </a:r>
            <a:r>
              <a:rPr lang="en-US" dirty="0" smtClean="0"/>
              <a:t>- leading industrial, financial and filmmaking center</a:t>
            </a:r>
          </a:p>
          <a:p>
            <a:r>
              <a:rPr lang="en-US" b="1" dirty="0" smtClean="0"/>
              <a:t>Calcutta</a:t>
            </a:r>
            <a:r>
              <a:rPr lang="en-US" dirty="0" smtClean="0"/>
              <a:t>- port city on the Ganges</a:t>
            </a:r>
          </a:p>
          <a:p>
            <a:r>
              <a:rPr lang="en-US" b="1" dirty="0" smtClean="0"/>
              <a:t>Delhi</a:t>
            </a:r>
            <a:r>
              <a:rPr lang="en-US" dirty="0" smtClean="0"/>
              <a:t>- Huge land area</a:t>
            </a:r>
          </a:p>
          <a:p>
            <a:r>
              <a:rPr lang="en-US" dirty="0" smtClean="0"/>
              <a:t>Part of a </a:t>
            </a:r>
            <a:r>
              <a:rPr lang="en-US" b="1" i="1" dirty="0" smtClean="0"/>
              <a:t>megalopolis</a:t>
            </a:r>
            <a:r>
              <a:rPr lang="en-US" dirty="0" smtClean="0"/>
              <a:t> (string of closely linked metropolitan areas)</a:t>
            </a:r>
          </a:p>
          <a:p>
            <a:endParaRPr lang="en-US" dirty="0"/>
          </a:p>
        </p:txBody>
      </p:sp>
      <p:pic>
        <p:nvPicPr>
          <p:cNvPr id="7" name="Content Placeholder 3" descr="mumbai-slums_dZmTIHmqD4zf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09600"/>
            <a:ext cx="24536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-Delhi147[1]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514600"/>
            <a:ext cx="24053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60-asia-india-calcutta-street[1]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572000"/>
            <a:ext cx="2565400" cy="18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736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6246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6324600" cy="50292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sz="2800" dirty="0" smtClean="0"/>
              <a:t>Series of invaders came over the Khyber Pass</a:t>
            </a:r>
          </a:p>
          <a:p>
            <a:pPr eaLnBrk="1" hangingPunct="1"/>
            <a:r>
              <a:rPr lang="en-US" sz="2800" b="1" dirty="0" err="1" smtClean="0"/>
              <a:t>Mauryan</a:t>
            </a:r>
            <a:r>
              <a:rPr lang="en-US" sz="2800" b="1" dirty="0" smtClean="0"/>
              <a:t> Empire-</a:t>
            </a:r>
            <a:r>
              <a:rPr lang="en-US" sz="2800" dirty="0" smtClean="0"/>
              <a:t> greatest ruler Asoka</a:t>
            </a:r>
          </a:p>
          <a:p>
            <a:pPr eaLnBrk="1" hangingPunct="1"/>
            <a:r>
              <a:rPr lang="en-US" sz="2800" dirty="0" smtClean="0"/>
              <a:t>Promoted Buddhism and nonviolence</a:t>
            </a:r>
          </a:p>
          <a:p>
            <a:pPr eaLnBrk="1" hangingPunct="1"/>
            <a:r>
              <a:rPr lang="en-US" sz="2800" b="1" dirty="0" smtClean="0"/>
              <a:t>Gupta Empire-</a:t>
            </a:r>
            <a:r>
              <a:rPr lang="en-US" sz="2800" dirty="0" smtClean="0"/>
              <a:t> achievement in math, science and the arts</a:t>
            </a:r>
          </a:p>
          <a:p>
            <a:pPr eaLnBrk="1" hangingPunct="1"/>
            <a:r>
              <a:rPr lang="en-US" sz="2800" dirty="0" smtClean="0"/>
              <a:t>AD 700 </a:t>
            </a:r>
            <a:r>
              <a:rPr lang="en-US" sz="2800" b="1" dirty="0" smtClean="0"/>
              <a:t>Muslims</a:t>
            </a:r>
            <a:r>
              <a:rPr lang="en-US" sz="2800" dirty="0" smtClean="0"/>
              <a:t> entered region dominated region for several centuries</a:t>
            </a:r>
          </a:p>
          <a:p>
            <a:pPr eaLnBrk="1" hangingPunct="1"/>
            <a:r>
              <a:rPr lang="en-US" sz="2800" b="1" dirty="0" smtClean="0"/>
              <a:t>Europeans </a:t>
            </a:r>
            <a:r>
              <a:rPr lang="en-US" sz="2800" dirty="0" smtClean="0"/>
              <a:t>arrived 1500’s</a:t>
            </a:r>
          </a:p>
          <a:p>
            <a:pPr eaLnBrk="1" hangingPunct="1"/>
            <a:r>
              <a:rPr lang="en-US" sz="2800" dirty="0" smtClean="0"/>
              <a:t>British controlled region by 1700’s</a:t>
            </a:r>
          </a:p>
          <a:p>
            <a:pPr eaLnBrk="1" hangingPunct="1"/>
            <a:r>
              <a:rPr lang="en-US" sz="2800" dirty="0" smtClean="0"/>
              <a:t>British influence influenced elements of Indian culture (language, government)</a:t>
            </a:r>
          </a:p>
          <a:p>
            <a:pPr eaLnBrk="1" hangingPunct="1">
              <a:buNone/>
            </a:pPr>
            <a:r>
              <a:rPr lang="en-US" sz="2800" u="sng" dirty="0" smtClean="0"/>
              <a:t>Modern South Asia</a:t>
            </a:r>
          </a:p>
          <a:p>
            <a:pPr eaLnBrk="1" hangingPunct="1"/>
            <a:r>
              <a:rPr lang="en-US" sz="2800" dirty="0" smtClean="0"/>
              <a:t>Mid 1900’s Gandhi fights for Indian independence from British</a:t>
            </a:r>
          </a:p>
          <a:p>
            <a:pPr eaLnBrk="1" hangingPunct="1"/>
            <a:r>
              <a:rPr lang="en-US" sz="2800" dirty="0" smtClean="0"/>
              <a:t>Uses  non-violence</a:t>
            </a:r>
          </a:p>
          <a:p>
            <a:pPr eaLnBrk="1" hangingPunct="1"/>
            <a:r>
              <a:rPr lang="en-US" sz="2800" b="1" dirty="0" smtClean="0"/>
              <a:t>1947</a:t>
            </a:r>
            <a:r>
              <a:rPr lang="en-US" sz="2800" dirty="0" smtClean="0"/>
              <a:t> British leave</a:t>
            </a:r>
          </a:p>
          <a:p>
            <a:pPr eaLnBrk="1" hangingPunct="1"/>
            <a:r>
              <a:rPr lang="en-US" sz="2800" dirty="0" smtClean="0"/>
              <a:t>Hindu majority India, Muslim majority East and West Pakistan</a:t>
            </a:r>
          </a:p>
          <a:p>
            <a:pPr eaLnBrk="1" hangingPunct="1"/>
            <a:r>
              <a:rPr lang="en-US" sz="2800" dirty="0" smtClean="0"/>
              <a:t>India is today the world’s largest democracy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6" name="Picture 3" descr="gandhi1[2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905000"/>
            <a:ext cx="18748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8229600" cy="685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dirty="0" smtClean="0"/>
              <a:t>Cultural Geography</a:t>
            </a:r>
            <a:endParaRPr lang="en-US" dirty="0"/>
          </a:p>
        </p:txBody>
      </p:sp>
      <p:sp>
        <p:nvSpPr>
          <p:cNvPr id="5837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572000" cy="495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Two major religions had origins in region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 smtClean="0"/>
              <a:t>Hinduism</a:t>
            </a:r>
          </a:p>
          <a:p>
            <a:pPr eaLnBrk="1" hangingPunct="1"/>
            <a:r>
              <a:rPr lang="en-US" sz="2400" dirty="0" smtClean="0"/>
              <a:t>Way of life and religion</a:t>
            </a:r>
          </a:p>
          <a:p>
            <a:pPr eaLnBrk="1" hangingPunct="1"/>
            <a:r>
              <a:rPr lang="en-US" sz="2400" dirty="0" smtClean="0"/>
              <a:t>Belief in dharma, karma, reincarnation</a:t>
            </a:r>
          </a:p>
          <a:p>
            <a:pPr eaLnBrk="1" hangingPunct="1"/>
            <a:r>
              <a:rPr lang="en-US" sz="2400" dirty="0" smtClean="0"/>
              <a:t>Goal of individual to end cycle of rebirth through good deeds</a:t>
            </a:r>
          </a:p>
          <a:p>
            <a:pPr eaLnBrk="1" hangingPunct="1"/>
            <a:r>
              <a:rPr lang="en-US" sz="2400" dirty="0" smtClean="0"/>
              <a:t>Many gods, goddesses- forms of one eternal being</a:t>
            </a:r>
          </a:p>
          <a:p>
            <a:pPr eaLnBrk="1" hangingPunct="1"/>
            <a:r>
              <a:rPr lang="en-US" sz="2400" dirty="0" smtClean="0"/>
              <a:t>Tolerant of other religions, view them as different paths to same goal</a:t>
            </a:r>
          </a:p>
        </p:txBody>
      </p:sp>
      <p:sp>
        <p:nvSpPr>
          <p:cNvPr id="58371" name="Content Placeholder 4"/>
          <p:cNvSpPr>
            <a:spLocks noGrp="1"/>
          </p:cNvSpPr>
          <p:nvPr>
            <p:ph sz="half" idx="2"/>
          </p:nvPr>
        </p:nvSpPr>
        <p:spPr>
          <a:xfrm>
            <a:off x="5562600" y="2514600"/>
            <a:ext cx="3124200" cy="3810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2" name="Picture 3" descr="B-16shiva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57400"/>
            <a:ext cx="3335338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660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/>
              <a:t>Cultural Geography</a:t>
            </a:r>
            <a:endParaRPr lang="en-US" sz="3600" dirty="0"/>
          </a:p>
        </p:txBody>
      </p:sp>
      <p:sp>
        <p:nvSpPr>
          <p:cNvPr id="60418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19" name="Picture 6" descr="buddah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Content Placeholder 4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5029200" cy="5486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u="sng" smtClean="0"/>
              <a:t>Buddhism</a:t>
            </a:r>
          </a:p>
          <a:p>
            <a:pPr eaLnBrk="1" hangingPunct="1"/>
            <a:r>
              <a:rPr lang="en-US" sz="2400" smtClean="0"/>
              <a:t>Founded by Siddhartha Gautama (a Hindu Nobel) 550 BC</a:t>
            </a:r>
          </a:p>
          <a:p>
            <a:pPr eaLnBrk="1" hangingPunct="1"/>
            <a:r>
              <a:rPr lang="en-US" sz="2400" smtClean="0"/>
              <a:t>Left good life behind to seek Truth</a:t>
            </a:r>
          </a:p>
          <a:p>
            <a:pPr eaLnBrk="1" hangingPunct="1"/>
            <a:r>
              <a:rPr lang="en-US" sz="2400" smtClean="0"/>
              <a:t>Finally achieved enlightenment</a:t>
            </a:r>
          </a:p>
          <a:p>
            <a:pPr eaLnBrk="1" hangingPunct="1"/>
            <a:r>
              <a:rPr lang="en-US" sz="2400" smtClean="0"/>
              <a:t>Teaches that attachmen</a:t>
            </a:r>
            <a:r>
              <a:rPr lang="en-US" sz="2400" b="1" smtClean="0"/>
              <a:t>t</a:t>
            </a:r>
            <a:r>
              <a:rPr lang="en-US" sz="2400" smtClean="0"/>
              <a:t> to this world leads to suffering</a:t>
            </a:r>
          </a:p>
          <a:p>
            <a:pPr eaLnBrk="1" hangingPunct="1"/>
            <a:r>
              <a:rPr lang="en-US" sz="2400" smtClean="0"/>
              <a:t>Follow Middle Way to achieve enlightenment</a:t>
            </a:r>
          </a:p>
          <a:p>
            <a:pPr eaLnBrk="1" hangingPunct="1"/>
            <a:r>
              <a:rPr lang="en-US" sz="2400" smtClean="0"/>
              <a:t>Little ritual</a:t>
            </a:r>
          </a:p>
          <a:p>
            <a:pPr eaLnBrk="1" hangingPunct="1"/>
            <a:r>
              <a:rPr lang="en-US" sz="2400" smtClean="0"/>
              <a:t>Less social control in Buddhism appealed to lower social classes</a:t>
            </a:r>
          </a:p>
          <a:p>
            <a:pPr eaLnBrk="1" hangingPunct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Cultures and Lifestyles</a:t>
            </a:r>
            <a:endParaRPr lang="en-US" dirty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400" u="sng" smtClean="0"/>
              <a:t>Other Religions</a:t>
            </a:r>
          </a:p>
          <a:p>
            <a:r>
              <a:rPr lang="en-US" sz="2400" b="1" smtClean="0"/>
              <a:t>Jainism</a:t>
            </a:r>
            <a:r>
              <a:rPr lang="en-US" sz="2400" smtClean="0"/>
              <a:t>- strict non violence, everything has a soul</a:t>
            </a:r>
          </a:p>
          <a:p>
            <a:r>
              <a:rPr lang="en-US" sz="2400" b="1" smtClean="0"/>
              <a:t>Sikhism</a:t>
            </a:r>
            <a:r>
              <a:rPr lang="en-US" sz="2400" smtClean="0"/>
              <a:t>- one God, good deeds bring release from cycle of reincarnation</a:t>
            </a:r>
          </a:p>
          <a:p>
            <a:r>
              <a:rPr lang="en-US" sz="2400" smtClean="0"/>
              <a:t>Sikhs want a separate state</a:t>
            </a:r>
          </a:p>
          <a:p>
            <a:r>
              <a:rPr lang="en-US" sz="2400" smtClean="0"/>
              <a:t>See religion in everyday life, people are surrounded by it</a:t>
            </a:r>
          </a:p>
          <a:p>
            <a:r>
              <a:rPr lang="en-US" sz="2400" smtClean="0"/>
              <a:t>Prayer flags in Nepal, </a:t>
            </a:r>
            <a:r>
              <a:rPr lang="en-US" sz="2400" i="1" smtClean="0"/>
              <a:t>Sadhus</a:t>
            </a:r>
            <a:r>
              <a:rPr lang="en-US" sz="2400" smtClean="0"/>
              <a:t> (holy men) on the streets in India, women covering their head in the Islamic tradition</a:t>
            </a:r>
          </a:p>
          <a:p>
            <a:r>
              <a:rPr lang="en-US" sz="2400" smtClean="0"/>
              <a:t>Many religious groups have tried to influence government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South Asia  as a Region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Separated from the rest of Asia by the Himalayas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Great river systems (Ganges, Indus)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Variety of climates from deserts to highlands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Effected by seasonal monsoons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Two of world’s major religions founded there (Buddhism, Hinduism)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High population growth and low standard of living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74754" name="Content Placeholder 3" descr="prayer-flags-Swoyambunath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81000"/>
            <a:ext cx="3657600" cy="3224213"/>
          </a:xfrm>
        </p:spPr>
      </p:pic>
      <p:pic>
        <p:nvPicPr>
          <p:cNvPr id="74755" name="Picture 4" descr="Mt Everest 2007 card 1 362[1]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810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5" descr="2814.sasia-308-302.jpg[1]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810000"/>
            <a:ext cx="390525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sikhs[1]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657600"/>
            <a:ext cx="3962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12800"/>
          </a:xfrm>
        </p:spPr>
        <p:txBody>
          <a:bodyPr/>
          <a:lstStyle/>
          <a:p>
            <a:pPr algn="l"/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447800"/>
            <a:ext cx="56388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Lifestyle a complicated mix of modern and traditional</a:t>
            </a:r>
          </a:p>
          <a:p>
            <a:r>
              <a:rPr lang="en-US" dirty="0" smtClean="0"/>
              <a:t>Average literacy rate is 65%</a:t>
            </a:r>
          </a:p>
          <a:p>
            <a:r>
              <a:rPr lang="en-US" dirty="0" smtClean="0"/>
              <a:t>Recently government has committed itself to education of lower classes</a:t>
            </a:r>
          </a:p>
          <a:p>
            <a:r>
              <a:rPr lang="en-US" dirty="0" smtClean="0"/>
              <a:t>18 official languages with Hindi and English the most widespread</a:t>
            </a:r>
          </a:p>
          <a:p>
            <a:r>
              <a:rPr lang="en-US" dirty="0" smtClean="0"/>
              <a:t>Motion picture industry centered in Mumbai known as </a:t>
            </a:r>
            <a:r>
              <a:rPr lang="en-US" i="1" dirty="0" err="1" smtClean="0"/>
              <a:t>Bollywood</a:t>
            </a:r>
            <a:r>
              <a:rPr lang="en-US" dirty="0" smtClean="0"/>
              <a:t> produces more feature length films than any other country</a:t>
            </a:r>
            <a:endParaRPr lang="en-US" dirty="0"/>
          </a:p>
        </p:txBody>
      </p:sp>
      <p:pic>
        <p:nvPicPr>
          <p:cNvPr id="104450" name="Picture 2" descr="http://i.thisislondon.co.uk/i/pix/2009/01/bollywood-dancers-415x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2438400" cy="351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736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Pakistan and 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800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Share Muslim faith and rural existence</a:t>
            </a:r>
          </a:p>
          <a:p>
            <a:r>
              <a:rPr lang="en-US" dirty="0" smtClean="0"/>
              <a:t>Pakistan has 5 different ethnic groups, ethnic identity can be complex based on ethnicity, religion and language</a:t>
            </a:r>
          </a:p>
          <a:p>
            <a:r>
              <a:rPr lang="en-US" dirty="0" smtClean="0"/>
              <a:t>Most people in Bangladesh are Bengali and Muslim</a:t>
            </a:r>
          </a:p>
          <a:p>
            <a:endParaRPr lang="en-US" dirty="0"/>
          </a:p>
        </p:txBody>
      </p:sp>
      <p:pic>
        <p:nvPicPr>
          <p:cNvPr id="106498" name="Picture 2" descr="http://images.nationmaster.com/images/motw/middle_east_and_asia/pakistan_ethnic_1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3274386" cy="425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12800"/>
          </a:xfrm>
        </p:spPr>
        <p:txBody>
          <a:bodyPr/>
          <a:lstStyle/>
          <a:p>
            <a:pPr algn="l"/>
            <a:r>
              <a:rPr lang="en-US" dirty="0" smtClean="0"/>
              <a:t>Pakistan and 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6388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Bangladesh</a:t>
            </a:r>
            <a:r>
              <a:rPr lang="en-US" dirty="0" smtClean="0"/>
              <a:t> most densely populated country in South Asia</a:t>
            </a:r>
          </a:p>
          <a:p>
            <a:pPr lvl="1"/>
            <a:r>
              <a:rPr lang="en-US" sz="2900" dirty="0" smtClean="0"/>
              <a:t>Capital Dhaka is the third most densely populated city in the world</a:t>
            </a:r>
          </a:p>
          <a:p>
            <a:pPr lvl="1"/>
            <a:r>
              <a:rPr lang="en-US" sz="2900" dirty="0" smtClean="0"/>
              <a:t>Country has difficulty feeding their population</a:t>
            </a:r>
          </a:p>
          <a:p>
            <a:pPr lvl="1"/>
            <a:r>
              <a:rPr lang="en-US" sz="2900" dirty="0" smtClean="0"/>
              <a:t>Recently the fertility rate has declined and population levels have dropped off </a:t>
            </a:r>
          </a:p>
          <a:p>
            <a:pPr lvl="1"/>
            <a:r>
              <a:rPr lang="en-US" sz="2900" dirty="0" smtClean="0"/>
              <a:t>Government </a:t>
            </a:r>
            <a:r>
              <a:rPr lang="en-US" sz="2900" dirty="0" smtClean="0"/>
              <a:t>provides loans to women to start small businesses to improve their lives and have smaller families</a:t>
            </a:r>
          </a:p>
          <a:p>
            <a:r>
              <a:rPr lang="en-US" b="1" dirty="0" smtClean="0"/>
              <a:t>Pakistan</a:t>
            </a:r>
            <a:r>
              <a:rPr lang="en-US" dirty="0" smtClean="0"/>
              <a:t> is the most urbanized country in South Asia</a:t>
            </a:r>
          </a:p>
          <a:p>
            <a:pPr lvl="1"/>
            <a:r>
              <a:rPr lang="en-US" sz="2900" dirty="0" smtClean="0"/>
              <a:t>Growing cities have problems with pollution and housing shortages</a:t>
            </a:r>
          </a:p>
          <a:p>
            <a:pPr lvl="1"/>
            <a:r>
              <a:rPr lang="en-US" sz="2900" dirty="0" smtClean="0"/>
              <a:t>Largest cities are Karachi and Islamabad</a:t>
            </a:r>
            <a:endParaRPr lang="en-US" sz="2900" dirty="0"/>
          </a:p>
        </p:txBody>
      </p:sp>
      <p:pic>
        <p:nvPicPr>
          <p:cNvPr id="4" name="Content Placeholder 5" descr="935359-Typical_streetscene_in_Dhaka-Bangladesh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1371600"/>
            <a:ext cx="2290763" cy="47418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48130" name="Content Placeholder 3" descr="fao_pop_sasia240105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304800"/>
            <a:ext cx="8734425" cy="6229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Pakistan and 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2500 B.C</a:t>
            </a:r>
            <a:r>
              <a:rPr lang="en-US" dirty="0" smtClean="0"/>
              <a:t>. One of the world’s great civilizations began in the Indus river valley in Pakistan, around 1700 B.C. it decline due to environmental changes</a:t>
            </a:r>
          </a:p>
          <a:p>
            <a:r>
              <a:rPr lang="en-US" dirty="0" smtClean="0"/>
              <a:t>Muslim invaders and traders brought Islam to Pakistan and Bangladesh</a:t>
            </a:r>
          </a:p>
          <a:p>
            <a:r>
              <a:rPr lang="en-US" dirty="0" smtClean="0"/>
              <a:t>When granted independence by British in 1947 a separate Muslim state was established </a:t>
            </a:r>
          </a:p>
          <a:p>
            <a:r>
              <a:rPr lang="en-US" dirty="0" smtClean="0"/>
              <a:t>East and West Pakistan were separated from Hindu India</a:t>
            </a:r>
          </a:p>
          <a:p>
            <a:r>
              <a:rPr lang="en-US" dirty="0" smtClean="0"/>
              <a:t>They became separate countries in 1971</a:t>
            </a:r>
          </a:p>
          <a:p>
            <a:r>
              <a:rPr lang="en-US" dirty="0" smtClean="0"/>
              <a:t>Pakistan has had a history of political instability and military rule</a:t>
            </a:r>
          </a:p>
          <a:p>
            <a:r>
              <a:rPr lang="en-US" dirty="0" smtClean="0"/>
              <a:t>In Bangladesh political and ethnic difficulties have made stable rule difficult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12800"/>
          </a:xfrm>
        </p:spPr>
        <p:txBody>
          <a:bodyPr/>
          <a:lstStyle/>
          <a:p>
            <a:pPr algn="l"/>
            <a:r>
              <a:rPr lang="en-US" dirty="0" smtClean="0"/>
              <a:t>Pakistan and 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3276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Education in both countries has lagged far behind the rest of South Asia</a:t>
            </a:r>
          </a:p>
          <a:p>
            <a:r>
              <a:rPr lang="en-US" dirty="0" smtClean="0"/>
              <a:t>Literacy rates are 48% in Bangladesh and 45% in Pakistan</a:t>
            </a:r>
          </a:p>
          <a:p>
            <a:r>
              <a:rPr lang="en-US" dirty="0" smtClean="0"/>
              <a:t>The rate for females is lower</a:t>
            </a:r>
          </a:p>
          <a:p>
            <a:r>
              <a:rPr lang="en-US" dirty="0" smtClean="0"/>
              <a:t>Social and cultural barriers exist that make education for women difficult</a:t>
            </a:r>
          </a:p>
          <a:p>
            <a:r>
              <a:rPr lang="en-US" dirty="0" smtClean="0"/>
              <a:t>Health care in both countries is poor</a:t>
            </a:r>
          </a:p>
          <a:p>
            <a:r>
              <a:rPr lang="en-US" dirty="0" smtClean="0"/>
              <a:t>Bangladesh is a flat river flood plain and faces serious threats from waterborne disease, especially during the monsoon season</a:t>
            </a:r>
          </a:p>
          <a:p>
            <a:r>
              <a:rPr lang="en-US" dirty="0" smtClean="0"/>
              <a:t>The official language in Pakistan is Urdu, but most speak Punjabi or English</a:t>
            </a:r>
          </a:p>
          <a:p>
            <a:r>
              <a:rPr lang="en-US" dirty="0" smtClean="0"/>
              <a:t>The official language of Bangladesh is </a:t>
            </a:r>
            <a:r>
              <a:rPr lang="en-US" dirty="0" err="1" smtClean="0"/>
              <a:t>Bangala</a:t>
            </a:r>
            <a:endParaRPr lang="en-US" dirty="0" smtClean="0"/>
          </a:p>
          <a:p>
            <a:r>
              <a:rPr lang="en-US" dirty="0" smtClean="0"/>
              <a:t>Over 90% of the population of both countries is Muslim</a:t>
            </a:r>
            <a:endParaRPr lang="en-US" dirty="0"/>
          </a:p>
        </p:txBody>
      </p:sp>
      <p:pic>
        <p:nvPicPr>
          <p:cNvPr id="2050" name="Picture 2" descr="http://img.timeinc.net/time/photoessays/2007/india_monsoon/india_monsoon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953000"/>
            <a:ext cx="6019800" cy="160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89000"/>
          </a:xfrm>
        </p:spPr>
        <p:txBody>
          <a:bodyPr/>
          <a:lstStyle/>
          <a:p>
            <a:pPr algn="l"/>
            <a:r>
              <a:rPr lang="en-US" dirty="0" smtClean="0"/>
              <a:t>Nepal and Bhutan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819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These countries reveal ethnic and religious differences in the region</a:t>
            </a:r>
          </a:p>
          <a:p>
            <a:r>
              <a:rPr lang="en-US" dirty="0" smtClean="0"/>
              <a:t>Both countries are very mountainous and rural</a:t>
            </a:r>
          </a:p>
          <a:p>
            <a:r>
              <a:rPr lang="en-US" b="1" dirty="0" smtClean="0"/>
              <a:t>Nepal</a:t>
            </a:r>
            <a:r>
              <a:rPr lang="en-US" dirty="0" smtClean="0"/>
              <a:t> is a complex mix of ethnic groups, two main groups are Indo-Nepalese from the south and </a:t>
            </a:r>
            <a:r>
              <a:rPr lang="en-US" dirty="0" err="1" smtClean="0"/>
              <a:t>Tibeto</a:t>
            </a:r>
            <a:r>
              <a:rPr lang="en-US" dirty="0" smtClean="0"/>
              <a:t>-Nepalese who migrated from the north</a:t>
            </a:r>
          </a:p>
          <a:p>
            <a:r>
              <a:rPr lang="en-US" dirty="0" smtClean="0"/>
              <a:t>Most famous ethnic group are Sherpa's who are known for their mountain climbing skills</a:t>
            </a:r>
          </a:p>
          <a:p>
            <a:r>
              <a:rPr lang="en-US" dirty="0" smtClean="0"/>
              <a:t>People of </a:t>
            </a:r>
            <a:r>
              <a:rPr lang="en-US" b="1" dirty="0" smtClean="0"/>
              <a:t>Bhutan</a:t>
            </a:r>
            <a:r>
              <a:rPr lang="en-US" dirty="0" smtClean="0"/>
              <a:t> are </a:t>
            </a:r>
            <a:r>
              <a:rPr lang="en-US" dirty="0" err="1" smtClean="0"/>
              <a:t>Bhote</a:t>
            </a:r>
            <a:r>
              <a:rPr lang="en-US" dirty="0" smtClean="0"/>
              <a:t> people that are related to the Tibetan people </a:t>
            </a:r>
          </a:p>
          <a:p>
            <a:endParaRPr lang="en-US" dirty="0" smtClean="0"/>
          </a:p>
        </p:txBody>
      </p:sp>
      <p:pic>
        <p:nvPicPr>
          <p:cNvPr id="4" name="Picture 6" descr="nepal_ethnic_80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267200"/>
            <a:ext cx="65532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Nepal and Bhutan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828800"/>
            <a:ext cx="5943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Population density in both countries decreases as the elevation increases</a:t>
            </a:r>
          </a:p>
          <a:p>
            <a:r>
              <a:rPr lang="en-US" dirty="0" smtClean="0"/>
              <a:t>Most densely populated area of Nepal is the Katmandu Valley</a:t>
            </a:r>
          </a:p>
          <a:p>
            <a:r>
              <a:rPr lang="en-US" dirty="0" smtClean="0"/>
              <a:t>Nepal always remained free from colonial powers</a:t>
            </a:r>
          </a:p>
          <a:p>
            <a:r>
              <a:rPr lang="en-US" dirty="0" smtClean="0"/>
              <a:t>Bhutan has always been influenced by Buddhism, today it is a Buddhist kingdom</a:t>
            </a:r>
          </a:p>
          <a:p>
            <a:r>
              <a:rPr lang="en-US" dirty="0" smtClean="0"/>
              <a:t>Bhutan and Nepal have low literacy rates and access to health care is low</a:t>
            </a:r>
          </a:p>
          <a:p>
            <a:r>
              <a:rPr lang="en-US" dirty="0" smtClean="0"/>
              <a:t>Many people rely on traditional medicine and the life expectancy is low</a:t>
            </a:r>
            <a:endParaRPr lang="en-US" dirty="0"/>
          </a:p>
        </p:txBody>
      </p:sp>
      <p:pic>
        <p:nvPicPr>
          <p:cNvPr id="2050" name="Picture 2" descr="http://www.cringel.com/files/images/adia-2007-07-31-DSC-2061-evening-in-durbar-square-nepal-kathmandu-cringel.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267200"/>
            <a:ext cx="2438400" cy="2209800"/>
          </a:xfrm>
          <a:prstGeom prst="rect">
            <a:avLst/>
          </a:prstGeom>
          <a:noFill/>
        </p:spPr>
      </p:pic>
      <p:pic>
        <p:nvPicPr>
          <p:cNvPr id="2052" name="Picture 4" descr="http://stitchesoftime.files.wordpress.com/2007/12/ghandrun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23622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12800"/>
          </a:xfrm>
        </p:spPr>
        <p:txBody>
          <a:bodyPr/>
          <a:lstStyle/>
          <a:p>
            <a:pPr algn="l"/>
            <a:r>
              <a:rPr lang="en-US" dirty="0" smtClean="0"/>
              <a:t>Sri Lanka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524000"/>
            <a:ext cx="5791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Indian, Arab and European countries have shaped the history of Sri Lanka</a:t>
            </a:r>
          </a:p>
          <a:p>
            <a:r>
              <a:rPr lang="en-US" dirty="0" smtClean="0"/>
              <a:t>Traders came for the spices and to take advantage of its strategic position on trade routes</a:t>
            </a:r>
          </a:p>
          <a:p>
            <a:r>
              <a:rPr lang="en-US" dirty="0" smtClean="0"/>
              <a:t>Government is heavily influenced by British and Dutch legal systems</a:t>
            </a:r>
          </a:p>
          <a:p>
            <a:r>
              <a:rPr lang="en-US" dirty="0" smtClean="0"/>
              <a:t>British developed a plantation economy based on tea, rubber and coconuts</a:t>
            </a:r>
          </a:p>
          <a:p>
            <a:r>
              <a:rPr lang="en-US" dirty="0" smtClean="0"/>
              <a:t>Achieved independence from Britain in 1972</a:t>
            </a:r>
          </a:p>
          <a:p>
            <a:r>
              <a:rPr lang="en-US" dirty="0" smtClean="0"/>
              <a:t>Today the country has a Parliamentary democracy</a:t>
            </a:r>
          </a:p>
          <a:p>
            <a:r>
              <a:rPr lang="en-US" dirty="0" smtClean="0"/>
              <a:t>Buddhism is the dominant religion but it has been the cause of civil strife in the country</a:t>
            </a:r>
            <a:endParaRPr lang="en-US" dirty="0"/>
          </a:p>
        </p:txBody>
      </p:sp>
      <p:pic>
        <p:nvPicPr>
          <p:cNvPr id="102402" name="Picture 2" descr="http://southasia.oneworld.net/ImageCatalog/sri-lanka-tea-est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22860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498230"/>
            <a:ext cx="6437376" cy="2731008"/>
          </a:xfrm>
        </p:spPr>
        <p:txBody>
          <a:bodyPr/>
          <a:lstStyle/>
          <a:p>
            <a:r>
              <a:rPr lang="en-US" dirty="0" smtClean="0"/>
              <a:t>Physical Geography of South Asia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5222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0354" name="Picture 2" descr="http://bp2.blogger.com/_Q_4mbCuV7QE/RsBvByORFPI/AAAAAAAABFo/c2JecOMDbxE/s400/capt.dha10308091120.aptopix_bangladesh_south_asia_monsoon_floods_dha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914400"/>
            <a:ext cx="2133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736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dirty="0" smtClean="0"/>
              <a:t>Sri Lanka </a:t>
            </a:r>
            <a:r>
              <a:rPr lang="en-US" i="1" dirty="0" smtClean="0"/>
              <a:t>Sinhalese and Tamils</a:t>
            </a:r>
            <a:endParaRPr lang="en-US" i="1" dirty="0"/>
          </a:p>
        </p:txBody>
      </p:sp>
      <p:pic>
        <p:nvPicPr>
          <p:cNvPr id="41986" name="Content Placeholder 4" descr="ethnicmap_jpeg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371600"/>
            <a:ext cx="3429000" cy="49117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495800" cy="4876800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i="1" dirty="0" smtClean="0"/>
              <a:t>Sinhalese</a:t>
            </a:r>
            <a:r>
              <a:rPr lang="en-US" sz="2400" dirty="0" smtClean="0"/>
              <a:t> and </a:t>
            </a:r>
            <a:r>
              <a:rPr lang="en-US" sz="2400" b="1" i="1" dirty="0" smtClean="0"/>
              <a:t>Tamils</a:t>
            </a:r>
            <a:r>
              <a:rPr lang="en-US" sz="2400" dirty="0" smtClean="0"/>
              <a:t> two ethnic groups in Sri Lanka</a:t>
            </a:r>
          </a:p>
          <a:p>
            <a:pPr eaLnBrk="1" hangingPunct="1">
              <a:defRPr/>
            </a:pPr>
            <a:r>
              <a:rPr lang="en-US" sz="2400" dirty="0" smtClean="0"/>
              <a:t>Speak different languages, practice different religions</a:t>
            </a:r>
          </a:p>
          <a:p>
            <a:pPr eaLnBrk="1" hangingPunct="1">
              <a:defRPr/>
            </a:pPr>
            <a:r>
              <a:rPr lang="en-US" sz="2400" dirty="0" smtClean="0"/>
              <a:t>Sinhalese (Hindu), Tamils (Buddhist)</a:t>
            </a:r>
          </a:p>
          <a:p>
            <a:pPr eaLnBrk="1" hangingPunct="1">
              <a:defRPr/>
            </a:pPr>
            <a:r>
              <a:rPr lang="en-US" sz="2400" dirty="0" smtClean="0"/>
              <a:t>Tamils fighting for independent state</a:t>
            </a:r>
          </a:p>
          <a:p>
            <a:pPr eaLnBrk="1" hangingPunct="1">
              <a:defRPr/>
            </a:pPr>
            <a:r>
              <a:rPr lang="en-US" sz="2400" dirty="0" smtClean="0"/>
              <a:t>Tamil Tigers violent separatist group</a:t>
            </a:r>
          </a:p>
          <a:p>
            <a:pPr eaLnBrk="1" hangingPunct="1">
              <a:defRPr/>
            </a:pPr>
            <a:r>
              <a:rPr lang="en-US" sz="2400" dirty="0" smtClean="0"/>
              <a:t>Disrupted island economy</a:t>
            </a:r>
          </a:p>
          <a:p>
            <a:pPr eaLnBrk="1" hangingPunct="1">
              <a:defRPr/>
            </a:pPr>
            <a:r>
              <a:rPr lang="en-US" sz="2400" dirty="0" smtClean="0"/>
              <a:t>Over 60,000 have been killed over the last 30 years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Asia Today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90999" y="3287713"/>
            <a:ext cx="4303713" cy="15097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http://geteconow.com/wp-content/uploads/2009/12/9a56fd71bbbhutan-t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3505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924800" cy="6858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The Economy</a:t>
            </a:r>
            <a:endParaRPr lang="en-US" dirty="0"/>
          </a:p>
        </p:txBody>
      </p:sp>
      <p:sp>
        <p:nvSpPr>
          <p:cNvPr id="78850" name="Text Placeholder 3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2819400" cy="37242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78851" name="Content Placeholder 2"/>
          <p:cNvSpPr>
            <a:spLocks noGrp="1"/>
          </p:cNvSpPr>
          <p:nvPr>
            <p:ph sz="half" idx="2"/>
          </p:nvPr>
        </p:nvSpPr>
        <p:spPr>
          <a:xfrm>
            <a:off x="3581400" y="1143000"/>
            <a:ext cx="5257800" cy="5410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Most are subsistence farmers</a:t>
            </a:r>
          </a:p>
          <a:p>
            <a:r>
              <a:rPr lang="en-US" sz="2800" dirty="0" smtClean="0"/>
              <a:t>Lack of technology, farmers use labor intensive methods</a:t>
            </a:r>
          </a:p>
          <a:p>
            <a:r>
              <a:rPr lang="en-US" sz="2800" dirty="0" smtClean="0"/>
              <a:t>Different farming methods used depending on topography</a:t>
            </a:r>
          </a:p>
          <a:p>
            <a:r>
              <a:rPr lang="en-US" sz="2800" dirty="0" smtClean="0"/>
              <a:t>Most farms are very small</a:t>
            </a:r>
          </a:p>
          <a:p>
            <a:r>
              <a:rPr lang="en-US" sz="2800" b="1" dirty="0" smtClean="0"/>
              <a:t>Sri Lanka </a:t>
            </a:r>
            <a:r>
              <a:rPr lang="en-US" sz="2800" dirty="0" smtClean="0"/>
              <a:t>large plantations founded by Europeans (tea, rubber)</a:t>
            </a:r>
          </a:p>
          <a:p>
            <a:r>
              <a:rPr lang="en-US" sz="2800" dirty="0" smtClean="0"/>
              <a:t>Plantations employ ¾ of countries workers, allow little room for food crops</a:t>
            </a:r>
          </a:p>
        </p:txBody>
      </p:sp>
      <p:pic>
        <p:nvPicPr>
          <p:cNvPr id="18434" name="Picture 2" descr="http://www.chinaassistor.com/FCKeditor/UserFiles/Image/20090605_105619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2819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89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South Asian Crops</a:t>
            </a:r>
            <a:endParaRPr lang="en-US" dirty="0"/>
          </a:p>
        </p:txBody>
      </p:sp>
      <p:sp>
        <p:nvSpPr>
          <p:cNvPr id="80898" name="Content Placeholder 5"/>
          <p:cNvSpPr>
            <a:spLocks noGrp="1"/>
          </p:cNvSpPr>
          <p:nvPr>
            <p:ph idx="1"/>
          </p:nvPr>
        </p:nvSpPr>
        <p:spPr>
          <a:xfrm>
            <a:off x="533400" y="1447800"/>
            <a:ext cx="56388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Tea, rubber, coconuts, cotton </a:t>
            </a:r>
            <a:r>
              <a:rPr lang="en-US" sz="2400" b="1" i="1" dirty="0" smtClean="0"/>
              <a:t>cash crops </a:t>
            </a:r>
            <a:r>
              <a:rPr lang="en-US" sz="2400" dirty="0" smtClean="0"/>
              <a:t>(for sale or export)</a:t>
            </a:r>
          </a:p>
          <a:p>
            <a:r>
              <a:rPr lang="en-US" sz="2400" dirty="0" smtClean="0"/>
              <a:t>Grains- rice, wheat provide most food for people</a:t>
            </a:r>
          </a:p>
          <a:p>
            <a:r>
              <a:rPr lang="en-US" sz="2400" dirty="0" smtClean="0"/>
              <a:t>Agricultural improvements- feeding population enormous challenge</a:t>
            </a:r>
          </a:p>
          <a:p>
            <a:r>
              <a:rPr lang="en-US" sz="2400" dirty="0" smtClean="0"/>
              <a:t>Technology and training used to increase food production</a:t>
            </a:r>
          </a:p>
          <a:p>
            <a:r>
              <a:rPr lang="en-US" sz="2400" b="1" dirty="0" smtClean="0"/>
              <a:t>Green Revolution- </a:t>
            </a:r>
            <a:r>
              <a:rPr lang="en-US" sz="2400" dirty="0" smtClean="0"/>
              <a:t>since 1960’s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Dramatically improved crop yields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managed irrigation, high yielding seeds</a:t>
            </a:r>
          </a:p>
          <a:p>
            <a:pPr marL="0" indent="0">
              <a:buNone/>
            </a:pPr>
            <a:r>
              <a:rPr lang="en-US" sz="2400" u="sng" dirty="0" smtClean="0"/>
              <a:t>Negatives of Green Revolution</a:t>
            </a:r>
          </a:p>
          <a:p>
            <a:r>
              <a:rPr lang="en-US" sz="2400" dirty="0" smtClean="0"/>
              <a:t>Mechanization and chemicals expensive</a:t>
            </a:r>
          </a:p>
          <a:p>
            <a:r>
              <a:rPr lang="en-US" sz="2400" dirty="0" smtClean="0"/>
              <a:t>Farmers get caught in cycle of needing more chemicals to keep crop yields high</a:t>
            </a:r>
          </a:p>
          <a:p>
            <a:endParaRPr lang="en-US" sz="2400" dirty="0" smtClean="0"/>
          </a:p>
        </p:txBody>
      </p:sp>
      <p:pic>
        <p:nvPicPr>
          <p:cNvPr id="80899" name="Picture 3" descr="RiceMay192008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86000"/>
            <a:ext cx="2476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128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The Economy</a:t>
            </a:r>
            <a:endParaRPr lang="en-US" dirty="0"/>
          </a:p>
        </p:txBody>
      </p:sp>
      <p:sp>
        <p:nvSpPr>
          <p:cNvPr id="8499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943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Industrialization began under British rule and was funded by Europeans</a:t>
            </a:r>
          </a:p>
          <a:p>
            <a:r>
              <a:rPr lang="en-US" dirty="0" smtClean="0"/>
              <a:t>After independence India turned its back on foreign investment to become more self sufficient</a:t>
            </a:r>
          </a:p>
          <a:p>
            <a:r>
              <a:rPr lang="en-US" dirty="0" smtClean="0"/>
              <a:t>Saw an economic slowdown and began to open up to foreign investment in the 1990’s</a:t>
            </a:r>
          </a:p>
          <a:p>
            <a:r>
              <a:rPr lang="en-US" dirty="0" smtClean="0"/>
              <a:t>Economic growth sparked growth of  middle class and also led to a growing gap between rich and poor</a:t>
            </a:r>
          </a:p>
          <a:p>
            <a:r>
              <a:rPr lang="en-US" dirty="0" smtClean="0"/>
              <a:t>Allowed India to  become part of the global economy</a:t>
            </a:r>
          </a:p>
        </p:txBody>
      </p:sp>
      <p:pic>
        <p:nvPicPr>
          <p:cNvPr id="84995" name="Content Placeholder 4" descr="1105_textile_india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7000" y="2514600"/>
            <a:ext cx="2286000" cy="2709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South Asian Industry</a:t>
            </a:r>
            <a:endParaRPr lang="en-US" dirty="0"/>
          </a:p>
        </p:txBody>
      </p:sp>
      <p:sp>
        <p:nvSpPr>
          <p:cNvPr id="89090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Since late 1990’s service industry has become more important (government services, retail sector)</a:t>
            </a:r>
          </a:p>
          <a:p>
            <a:r>
              <a:rPr lang="en-US" sz="2400" dirty="0" smtClean="0"/>
              <a:t>High technology jobs computer, communications, aerospace industry</a:t>
            </a:r>
          </a:p>
          <a:p>
            <a:r>
              <a:rPr lang="en-US" sz="2400" dirty="0" smtClean="0"/>
              <a:t>Indian computer professionals in demand around the world</a:t>
            </a:r>
          </a:p>
          <a:p>
            <a:r>
              <a:rPr lang="en-US" sz="2400" b="1" i="1" dirty="0" smtClean="0"/>
              <a:t>Hyderabad</a:t>
            </a:r>
            <a:r>
              <a:rPr lang="en-US" sz="2400" dirty="0" smtClean="0"/>
              <a:t> “Silicon Valley” of India, large exporter of computer software</a:t>
            </a:r>
          </a:p>
          <a:p>
            <a:r>
              <a:rPr lang="en-US" sz="2400" dirty="0" smtClean="0"/>
              <a:t>Bangladesh in 1970’s began giving small loans to people in rural areas , this has played a role in reducing poverty in rural regions</a:t>
            </a:r>
          </a:p>
          <a:p>
            <a:r>
              <a:rPr lang="en-US" sz="2400" dirty="0" smtClean="0"/>
              <a:t>Tourism important in Nepal</a:t>
            </a:r>
          </a:p>
          <a:p>
            <a:r>
              <a:rPr lang="en-US" sz="2400" b="1" i="1" dirty="0" smtClean="0"/>
              <a:t>Ecotourism</a:t>
            </a:r>
            <a:r>
              <a:rPr lang="en-US" sz="2400" dirty="0" smtClean="0"/>
              <a:t> becoming important, can support preservation and contribute to economies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762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South Asian Industry</a:t>
            </a:r>
            <a:endParaRPr lang="en-US" dirty="0"/>
          </a:p>
        </p:txBody>
      </p:sp>
      <p:sp>
        <p:nvSpPr>
          <p:cNvPr id="87042" name="Text Placeholder 7"/>
          <p:cNvSpPr>
            <a:spLocks noGrp="1"/>
          </p:cNvSpPr>
          <p:nvPr>
            <p:ph type="body" sz="half" idx="1"/>
          </p:nvPr>
        </p:nvSpPr>
        <p:spPr>
          <a:xfrm>
            <a:off x="609601" y="2057400"/>
            <a:ext cx="2590800" cy="3724275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87043" name="Content Placeholder 5"/>
          <p:cNvSpPr>
            <a:spLocks noGrp="1"/>
          </p:cNvSpPr>
          <p:nvPr>
            <p:ph sz="half" idx="2"/>
          </p:nvPr>
        </p:nvSpPr>
        <p:spPr>
          <a:xfrm>
            <a:off x="4114800" y="1219200"/>
            <a:ext cx="4416425" cy="5257800"/>
          </a:xfrm>
        </p:spPr>
        <p:txBody>
          <a:bodyPr/>
          <a:lstStyle/>
          <a:p>
            <a:r>
              <a:rPr lang="en-US" sz="2800" dirty="0" smtClean="0"/>
              <a:t>Heavy Industry geared toward mass production (iron, steel, cement, heavy machinery)</a:t>
            </a:r>
          </a:p>
          <a:p>
            <a:r>
              <a:rPr lang="en-US" sz="2800" dirty="0" smtClean="0"/>
              <a:t>Bangladesh- major industry recycles iron, steel called “</a:t>
            </a:r>
            <a:r>
              <a:rPr lang="en-US" sz="2800" dirty="0" err="1" smtClean="0"/>
              <a:t>shipbreaking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Workers dismantle aging damaged ships and melt down metal parts</a:t>
            </a:r>
          </a:p>
        </p:txBody>
      </p:sp>
      <p:pic>
        <p:nvPicPr>
          <p:cNvPr id="87044" name="Picture 8" descr="shipbreaking_04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358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128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Transportation and Communication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3200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Transportation is crucial to financial systems of region</a:t>
            </a:r>
          </a:p>
          <a:p>
            <a:r>
              <a:rPr lang="en-US" dirty="0" smtClean="0"/>
              <a:t>Vary widely</a:t>
            </a:r>
          </a:p>
          <a:p>
            <a:r>
              <a:rPr lang="en-US" dirty="0" smtClean="0"/>
              <a:t>Nepal and Bhutan have the least developed transportation networks and India has the best</a:t>
            </a:r>
          </a:p>
          <a:p>
            <a:r>
              <a:rPr lang="en-US" dirty="0" smtClean="0"/>
              <a:t>Newspapers in India, Pakistan and Bangladesh are outspoken on many issues</a:t>
            </a:r>
          </a:p>
          <a:p>
            <a:r>
              <a:rPr lang="en-US" dirty="0" smtClean="0"/>
              <a:t>Nepal and Bhutan restricts media control to prevent the influence of outside culture</a:t>
            </a:r>
          </a:p>
          <a:p>
            <a:r>
              <a:rPr lang="en-US" dirty="0" smtClean="0"/>
              <a:t>1999 first television and internet service in Bhutan</a:t>
            </a:r>
          </a:p>
          <a:p>
            <a:r>
              <a:rPr lang="en-US" dirty="0" smtClean="0"/>
              <a:t>India region leader in internet service</a:t>
            </a:r>
            <a:endParaRPr lang="en-US" dirty="0"/>
          </a:p>
        </p:txBody>
      </p:sp>
      <p:pic>
        <p:nvPicPr>
          <p:cNvPr id="108546" name="Picture 2" descr="http://cache2.asset-cache.net/xc/83619306.jpg?v=1&amp;c=IWSAsset&amp;k=2&amp;d=77BFBA49EF8789215ABF3343C02EA548AA53276D66A4A90357CBEEBBE1FB6E8631885F75C92D295EE30A760B0D8112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800600"/>
            <a:ext cx="4191000" cy="179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736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Trade and Interdependence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 fontScale="55000" lnSpcReduction="20000"/>
          </a:bodyPr>
          <a:lstStyle/>
          <a:p>
            <a:r>
              <a:rPr lang="en-US" sz="4500" dirty="0" smtClean="0"/>
              <a:t>Long standing political rivalries between India and Pakistan have affected the regions economic ties</a:t>
            </a:r>
          </a:p>
          <a:p>
            <a:r>
              <a:rPr lang="en-US" sz="4500" dirty="0" smtClean="0"/>
              <a:t>Rapid economic growth may ease cultural tension</a:t>
            </a:r>
          </a:p>
          <a:p>
            <a:r>
              <a:rPr lang="en-US" sz="4500" dirty="0" smtClean="0"/>
              <a:t>India has the regions largest economy, Nepal and Bhutan depend on India for a majority of their trade</a:t>
            </a:r>
          </a:p>
          <a:p>
            <a:r>
              <a:rPr lang="en-US" sz="4500" b="1" dirty="0" smtClean="0"/>
              <a:t>2004 South Asia Free Trade Agreement </a:t>
            </a:r>
            <a:r>
              <a:rPr lang="en-US" sz="4500" dirty="0" smtClean="0"/>
              <a:t>went into effect but disagreement over tariffs between India and Pakistan has kept it from being effective</a:t>
            </a:r>
          </a:p>
          <a:p>
            <a:r>
              <a:rPr lang="en-US" sz="4500" dirty="0" smtClean="0"/>
              <a:t>India has made trade agreements with other countries and is now a major trading partner with China and the European Union</a:t>
            </a:r>
          </a:p>
          <a:p>
            <a:r>
              <a:rPr lang="en-US" sz="4500" dirty="0" smtClean="0"/>
              <a:t>Nepal is trying to reduce their dependence on Indian trade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12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People and Their Environment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58674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Key to resource management in South Asia is </a:t>
            </a:r>
            <a:r>
              <a:rPr lang="en-US" b="1" dirty="0" smtClean="0"/>
              <a:t>sustainable development </a:t>
            </a:r>
            <a:r>
              <a:rPr lang="en-US" dirty="0" smtClean="0"/>
              <a:t>to keep resources for future generations</a:t>
            </a:r>
          </a:p>
          <a:p>
            <a:r>
              <a:rPr lang="en-US" dirty="0" smtClean="0"/>
              <a:t>Lack of access to clean water a constant problem in South Asia</a:t>
            </a:r>
          </a:p>
          <a:p>
            <a:r>
              <a:rPr lang="en-US" dirty="0" smtClean="0"/>
              <a:t>Scarcity of clean water causes high rates of death from waterborne disease</a:t>
            </a:r>
          </a:p>
          <a:p>
            <a:r>
              <a:rPr lang="en-US" dirty="0" smtClean="0"/>
              <a:t>Less than 60% of urban population and 20% of rural population has access to clean water</a:t>
            </a:r>
          </a:p>
          <a:p>
            <a:r>
              <a:rPr lang="en-US" dirty="0" smtClean="0"/>
              <a:t>Building dams is a way to manage water resources</a:t>
            </a:r>
          </a:p>
          <a:p>
            <a:r>
              <a:rPr lang="en-US" dirty="0" smtClean="0"/>
              <a:t>To control irrigation and to use water for irrigation and provide hydroelectric power</a:t>
            </a:r>
          </a:p>
          <a:p>
            <a:r>
              <a:rPr lang="en-US" dirty="0" smtClean="0"/>
              <a:t>Dam building displaces whole villages and causes harm to ecosystems</a:t>
            </a:r>
          </a:p>
          <a:p>
            <a:endParaRPr lang="en-US" dirty="0"/>
          </a:p>
        </p:txBody>
      </p:sp>
      <p:pic>
        <p:nvPicPr>
          <p:cNvPr id="110594" name="Picture 2" descr="http://frank.itlab.us/India_2002/dec_25_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371600"/>
            <a:ext cx="22098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/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Physical Geography of South Asia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667000"/>
          </a:xfrm>
        </p:spPr>
        <p:txBody>
          <a:bodyPr/>
          <a:lstStyle/>
          <a:p>
            <a:pPr eaLnBrk="1" hangingPunct="1"/>
            <a:r>
              <a:rPr lang="en-US" sz="2400" smtClean="0"/>
              <a:t>Region is known as the subcontinent</a:t>
            </a:r>
          </a:p>
          <a:p>
            <a:pPr eaLnBrk="1" hangingPunct="1"/>
            <a:r>
              <a:rPr lang="en-US" sz="2400" smtClean="0"/>
              <a:t>Made up of main land and island countries</a:t>
            </a:r>
          </a:p>
          <a:p>
            <a:pPr eaLnBrk="1" hangingPunct="1"/>
            <a:r>
              <a:rPr lang="en-US" sz="2400" smtClean="0"/>
              <a:t>Varied landscape</a:t>
            </a:r>
          </a:p>
          <a:p>
            <a:pPr eaLnBrk="1" hangingPunct="1"/>
            <a:r>
              <a:rPr lang="en-US" sz="2400" smtClean="0"/>
              <a:t>Himalayas formed when sub continent collided with southern Asia</a:t>
            </a:r>
          </a:p>
          <a:p>
            <a:pPr eaLnBrk="1" hangingPunct="1"/>
            <a:r>
              <a:rPr lang="en-US" sz="2400" smtClean="0"/>
              <a:t>Highest and youngest mountains in the world (Mt. Everest 29,000 + feet)</a:t>
            </a:r>
          </a:p>
          <a:p>
            <a:pPr eaLnBrk="1" hangingPunct="1"/>
            <a:endParaRPr lang="en-US" smtClean="0"/>
          </a:p>
        </p:txBody>
      </p:sp>
      <p:pic>
        <p:nvPicPr>
          <p:cNvPr id="19459" name="Picture 3" descr="everest_1_233789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43400"/>
            <a:ext cx="7162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12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Cultural Geography</a:t>
            </a:r>
            <a:endParaRPr lang="en-US" dirty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Regional Conflicts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Tension between Pakistan and India still exists (Kashmir Region)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1998 both countries develop nuclear weapons, adds to complexity of conflict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Hindus and Muslims clash across region</a:t>
            </a:r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66563" name="Picture 3" descr="_42093952_kashmir-ap416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0"/>
            <a:ext cx="25908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2" descr="http://preetamrai.com/weblog/images/kashmir_disputed_2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572000"/>
            <a:ext cx="28194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siachen_glacier_w[1]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495800"/>
            <a:ext cx="3057525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128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People and their Environment</a:t>
            </a:r>
            <a:endParaRPr lang="en-US" dirty="0"/>
          </a:p>
        </p:txBody>
      </p:sp>
      <p:sp>
        <p:nvSpPr>
          <p:cNvPr id="93186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419600" cy="4724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400" b="1" u="sng" dirty="0" smtClean="0"/>
              <a:t>Social Issues</a:t>
            </a:r>
          </a:p>
          <a:p>
            <a:r>
              <a:rPr lang="en-US" sz="2400" dirty="0" smtClean="0"/>
              <a:t>Many related to religion and national autonomy (Kashmir, Sri Lanka, Nepal, Pakistan)</a:t>
            </a:r>
          </a:p>
          <a:p>
            <a:r>
              <a:rPr lang="en-US" sz="2400" dirty="0" smtClean="0"/>
              <a:t>Concerns of </a:t>
            </a:r>
            <a:r>
              <a:rPr lang="en-US" sz="2400" b="1" i="1" dirty="0" smtClean="0"/>
              <a:t>nuclear proliferation </a:t>
            </a:r>
            <a:r>
              <a:rPr lang="en-US" sz="2400" dirty="0" smtClean="0"/>
              <a:t>between India and Pakistan</a:t>
            </a:r>
          </a:p>
          <a:p>
            <a:r>
              <a:rPr lang="en-US" sz="2400" dirty="0" smtClean="0"/>
              <a:t>Suffers from legacy of caste system, lowest castes still discriminated against</a:t>
            </a:r>
          </a:p>
          <a:p>
            <a:pPr lvl="1"/>
            <a:r>
              <a:rPr lang="en-US" sz="2000" dirty="0" smtClean="0"/>
              <a:t>Technically caste system outlawed in India</a:t>
            </a:r>
          </a:p>
        </p:txBody>
      </p:sp>
      <p:pic>
        <p:nvPicPr>
          <p:cNvPr id="93187" name="Content Placeholder 6" descr="announcements_image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2209800"/>
            <a:ext cx="3973513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/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Physical Geography of South Asia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953000" cy="510540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Other mountain ranges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/>
              <a:t>Karakoram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/>
              <a:t>Hindu Kush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Invaders had to go through mountain passes, protected the region from outsiders (</a:t>
            </a:r>
            <a:r>
              <a:rPr lang="en-US" b="1" dirty="0" smtClean="0"/>
              <a:t>Khyber Pass</a:t>
            </a:r>
            <a:r>
              <a:rPr lang="en-US" dirty="0" smtClean="0"/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South of mountains broad, flat river plains formed by the Ganges and Brahmaputra Rivers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Good for agriculture, contributed to population growth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i="1" dirty="0" smtClean="0"/>
              <a:t>Eastern Ghats, Western Ghats </a:t>
            </a:r>
            <a:r>
              <a:rPr lang="en-US" dirty="0" smtClean="0"/>
              <a:t>mountain ranges in India between them is the Deccan Plateau,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i="1" dirty="0" smtClean="0"/>
              <a:t>W. Ghats </a:t>
            </a:r>
            <a:r>
              <a:rPr lang="en-US" dirty="0" smtClean="0"/>
              <a:t>keep monsoon  rainfall from region makes it extremely dry</a:t>
            </a:r>
            <a:endParaRPr lang="en-US" dirty="0"/>
          </a:p>
        </p:txBody>
      </p:sp>
      <p:pic>
        <p:nvPicPr>
          <p:cNvPr id="21507" name="Content Placeholder 7" descr="southasiatopographicew2[1]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1524000"/>
            <a:ext cx="3579813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Physical Geography of South Asia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953000" cy="4830762"/>
          </a:xfrm>
        </p:spPr>
        <p:txBody>
          <a:bodyPr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Central India </a:t>
            </a:r>
            <a:r>
              <a:rPr lang="en-US" b="1" dirty="0" smtClean="0"/>
              <a:t>Vindhya Mts.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Distinct cultures developed north and south of  mountains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u="sng" dirty="0" smtClean="0"/>
              <a:t>Islands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Sri Lanka island broke away from original Indian landmass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Maldives island chain  of coral atolls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116 sq. mi. of land area</a:t>
            </a:r>
            <a:endParaRPr lang="en-US" dirty="0"/>
          </a:p>
        </p:txBody>
      </p:sp>
      <p:pic>
        <p:nvPicPr>
          <p:cNvPr id="23555" name="Content Placeholder 9" descr="sri-lanka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1200" y="1905000"/>
            <a:ext cx="29718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Physical Geography of South Asia</a:t>
            </a:r>
            <a:endParaRPr lang="en-US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5602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5791200" cy="5029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2000" u="sng" dirty="0" smtClean="0"/>
              <a:t>Major River Systems</a:t>
            </a:r>
          </a:p>
          <a:p>
            <a:pPr eaLnBrk="1" hangingPunct="1"/>
            <a:r>
              <a:rPr lang="en-US" sz="2000" dirty="0" smtClean="0"/>
              <a:t>Major rivers begin in the Himalayas</a:t>
            </a:r>
          </a:p>
          <a:p>
            <a:pPr eaLnBrk="1" hangingPunct="1"/>
            <a:r>
              <a:rPr lang="en-US" sz="2000" dirty="0" smtClean="0"/>
              <a:t>Fan out across subcontinent</a:t>
            </a:r>
          </a:p>
          <a:p>
            <a:pPr eaLnBrk="1" hangingPunct="1"/>
            <a:r>
              <a:rPr lang="en-US" sz="2000" dirty="0" smtClean="0"/>
              <a:t>Provide drinking water, fertile soil for crops, hydroelectric power</a:t>
            </a:r>
          </a:p>
          <a:p>
            <a:pPr eaLnBrk="1" hangingPunct="1"/>
            <a:r>
              <a:rPr lang="en-US" sz="2000" dirty="0" smtClean="0"/>
              <a:t>Water resource management a problem because rivers cross different countries with different needs</a:t>
            </a:r>
          </a:p>
          <a:p>
            <a:pPr eaLnBrk="1" hangingPunct="1"/>
            <a:r>
              <a:rPr lang="en-US" sz="2000" b="1" dirty="0" smtClean="0"/>
              <a:t>Indus River- </a:t>
            </a:r>
            <a:r>
              <a:rPr lang="en-US" sz="2000" dirty="0" smtClean="0"/>
              <a:t>flows across Pakistan, had one of the world’s earliest civilizations</a:t>
            </a:r>
          </a:p>
          <a:p>
            <a:pPr eaLnBrk="1" hangingPunct="1"/>
            <a:r>
              <a:rPr lang="en-US" sz="2000" b="1" dirty="0" smtClean="0"/>
              <a:t>Brahmaputra River- </a:t>
            </a:r>
            <a:r>
              <a:rPr lang="en-US" sz="2000" dirty="0" smtClean="0"/>
              <a:t>provides hydroelectric power for Bangladesh</a:t>
            </a:r>
          </a:p>
          <a:p>
            <a:pPr eaLnBrk="1" hangingPunct="1"/>
            <a:r>
              <a:rPr lang="en-US" sz="2000" b="1" dirty="0" smtClean="0"/>
              <a:t>Ganges- </a:t>
            </a:r>
            <a:r>
              <a:rPr lang="en-US" sz="2000" dirty="0" smtClean="0"/>
              <a:t>most important river in S. Asia</a:t>
            </a:r>
          </a:p>
          <a:p>
            <a:pPr eaLnBrk="1" hangingPunct="1"/>
            <a:r>
              <a:rPr lang="en-US" sz="2000" dirty="0" smtClean="0"/>
              <a:t>Water considered sacred by Hindus</a:t>
            </a:r>
          </a:p>
          <a:p>
            <a:pPr eaLnBrk="1" hangingPunct="1"/>
            <a:r>
              <a:rPr lang="en-US" sz="2000" dirty="0" smtClean="0"/>
              <a:t>Most agriculturally productive area of country</a:t>
            </a:r>
          </a:p>
          <a:p>
            <a:pPr eaLnBrk="1" hangingPunct="1"/>
            <a:r>
              <a:rPr lang="en-US" sz="2000" dirty="0" smtClean="0"/>
              <a:t>Worlds longest alluvial plain</a:t>
            </a:r>
          </a:p>
          <a:p>
            <a:pPr eaLnBrk="1" hangingPunct="1"/>
            <a:r>
              <a:rPr lang="en-US" sz="2000" dirty="0" smtClean="0"/>
              <a:t>Most densely populated area in India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dirty="0" smtClean="0"/>
          </a:p>
        </p:txBody>
      </p:sp>
      <p:pic>
        <p:nvPicPr>
          <p:cNvPr id="25603" name="Content Placeholder 6" descr="varanasi-bath-in-the-ganges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2209800"/>
            <a:ext cx="26670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7650" name="Content Placeholder 4" descr="india[1]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381000"/>
            <a:ext cx="6553200" cy="6248400"/>
          </a:xfrm>
        </p:spPr>
      </p:pic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1646238"/>
            <a:ext cx="1295400" cy="45259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 fontScale="90000"/>
          </a:bodyPr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Climate and Vegetation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029200" cy="48768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Vary from tropical, desert, highland climates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/>
              <a:t>Tropical rainforest </a:t>
            </a:r>
            <a:r>
              <a:rPr lang="en-US" dirty="0" smtClean="0"/>
              <a:t>found along coast and Bangladesh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/>
              <a:t>Tropical savanna </a:t>
            </a:r>
            <a:r>
              <a:rPr lang="en-US" dirty="0" smtClean="0"/>
              <a:t>found in central India (wet/dry seasons)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/>
              <a:t>Highland </a:t>
            </a:r>
            <a:r>
              <a:rPr lang="en-US" dirty="0" smtClean="0"/>
              <a:t>climate found in Himalayas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Lower Indus River </a:t>
            </a:r>
            <a:r>
              <a:rPr lang="en-US" b="1" dirty="0" smtClean="0"/>
              <a:t>arid climate </a:t>
            </a:r>
            <a:r>
              <a:rPr lang="en-US" dirty="0" smtClean="0"/>
              <a:t>Great Thar Desert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/>
              <a:t>Steppe climate </a:t>
            </a:r>
            <a:r>
              <a:rPr lang="en-US" dirty="0" smtClean="0"/>
              <a:t>found on the Deccan Plateau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Ghats block rainfall make area relatively arid</a:t>
            </a:r>
            <a:endParaRPr lang="en-US" dirty="0"/>
          </a:p>
        </p:txBody>
      </p:sp>
      <p:pic>
        <p:nvPicPr>
          <p:cNvPr id="29699" name="Content Placeholder 10" descr="indiaclimate_11801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1617663"/>
            <a:ext cx="3328988" cy="4478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940</TotalTime>
  <Words>2253</Words>
  <Application>Microsoft Office PowerPoint</Application>
  <PresentationFormat>On-screen Show (4:3)</PresentationFormat>
  <Paragraphs>307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Foundry</vt:lpstr>
      <vt:lpstr>South Asia</vt:lpstr>
      <vt:lpstr>South Asia  as a Region</vt:lpstr>
      <vt:lpstr>Physical Geography of South Asia</vt:lpstr>
      <vt:lpstr>Physical Geography of South Asia</vt:lpstr>
      <vt:lpstr>Physical Geography of South Asia</vt:lpstr>
      <vt:lpstr>Physical Geography of South Asia</vt:lpstr>
      <vt:lpstr>Physical Geography of South Asia</vt:lpstr>
      <vt:lpstr>Slide 8</vt:lpstr>
      <vt:lpstr>Climate and Vegetation</vt:lpstr>
      <vt:lpstr>Climate and Vegetation</vt:lpstr>
      <vt:lpstr>Monsoon Rains</vt:lpstr>
      <vt:lpstr>Cultural Geography of South Asia</vt:lpstr>
      <vt:lpstr>India</vt:lpstr>
      <vt:lpstr>Slide 14</vt:lpstr>
      <vt:lpstr>India</vt:lpstr>
      <vt:lpstr>India</vt:lpstr>
      <vt:lpstr>Cultural Geography</vt:lpstr>
      <vt:lpstr>Cultural Geography</vt:lpstr>
      <vt:lpstr>Cultures and Lifestyles</vt:lpstr>
      <vt:lpstr>Slide 20</vt:lpstr>
      <vt:lpstr>India</vt:lpstr>
      <vt:lpstr>Pakistan and Bangladesh</vt:lpstr>
      <vt:lpstr>Pakistan and Bangladesh</vt:lpstr>
      <vt:lpstr>Slide 24</vt:lpstr>
      <vt:lpstr>Pakistan and Bangladesh</vt:lpstr>
      <vt:lpstr>Pakistan and Bangladesh</vt:lpstr>
      <vt:lpstr>Nepal and Bhutan</vt:lpstr>
      <vt:lpstr>Nepal and Bhutan</vt:lpstr>
      <vt:lpstr>Sri Lanka</vt:lpstr>
      <vt:lpstr>Sri Lanka Sinhalese and Tamils</vt:lpstr>
      <vt:lpstr>South Asia Today</vt:lpstr>
      <vt:lpstr>The Economy</vt:lpstr>
      <vt:lpstr>South Asian Crops</vt:lpstr>
      <vt:lpstr>The Economy</vt:lpstr>
      <vt:lpstr>South Asian Industry</vt:lpstr>
      <vt:lpstr>South Asian Industry</vt:lpstr>
      <vt:lpstr>Transportation and Communication</vt:lpstr>
      <vt:lpstr>Trade and Interdependence</vt:lpstr>
      <vt:lpstr>People and Their Environment</vt:lpstr>
      <vt:lpstr>Cultural Geography</vt:lpstr>
      <vt:lpstr>People and their Environment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Asia</dc:title>
  <dc:creator>matthew dean</dc:creator>
  <cp:lastModifiedBy>Dean</cp:lastModifiedBy>
  <cp:revision>93</cp:revision>
  <dcterms:created xsi:type="dcterms:W3CDTF">2009-11-07T19:20:07Z</dcterms:created>
  <dcterms:modified xsi:type="dcterms:W3CDTF">2012-04-13T14:30:39Z</dcterms:modified>
</cp:coreProperties>
</file>