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AE64-9C06-475B-AA4E-C5A3537CC89D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12DEC-4D65-4163-B603-134EFAD29A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2DEC-4D65-4163-B603-134EFAD29AA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12C27D-71B7-4100-B4D0-69694FD16226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fld id="{EF350647-ACEE-4053-92E1-C16DF2D954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86000"/>
            <a:ext cx="3313355" cy="1702160"/>
          </a:xfrm>
        </p:spPr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r>
              <a:rPr lang="en-US" sz="3600" dirty="0" smtClean="0"/>
              <a:t>The Government that Failed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45720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The Articles of Confederation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The first document to govern the United States, ratified in 1781.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It created a confederation among 13 states and former colonies.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Congress had few powers; there was no president or national court system.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All government power rested in the states</a:t>
            </a:r>
            <a:endParaRPr lang="en-US" dirty="0"/>
          </a:p>
        </p:txBody>
      </p:sp>
      <p:pic>
        <p:nvPicPr>
          <p:cNvPr id="55298" name="Picture 2" descr="http://www.socialstudieswithasmile.com/arti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04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Changes in the States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Voting laws increased political power among a new middle class.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Middle class of farmers and craft workers counterbalanced the power of professionals and wealthy merchants.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Ideas of equality spread and democracy took hold.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 that Failed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Economic Turmoil</a:t>
            </a:r>
            <a:endParaRPr lang="en-US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Postwar depression left farmers unable to pay debts.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State legislatures sympathetic to farmers passed laws that favored debtors over creditors.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/>
          <a:lstStyle/>
          <a:p>
            <a:r>
              <a:rPr lang="en-US" sz="3600" dirty="0" smtClean="0"/>
              <a:t>The Government that Failed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752601"/>
            <a:ext cx="6777037" cy="3352799"/>
          </a:xfrm>
        </p:spPr>
        <p:txBody>
          <a:bodyPr/>
          <a:lstStyle/>
          <a:p>
            <a:r>
              <a:rPr lang="en-US" b="1" dirty="0" smtClean="0"/>
              <a:t>Economic Turmoil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In 1786, a group of farmers in western Massachusetts led by Captain Daniel Shays rebelled at losing their land to creditors.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Shays</a:t>
            </a:r>
            <a:r>
              <a:rPr lang="ja-JP" altLang="en-US" i="0" smtClean="0">
                <a:solidFill>
                  <a:srgbClr val="000000"/>
                </a:solidFill>
              </a:rPr>
              <a:t>’</a:t>
            </a:r>
            <a:r>
              <a:rPr lang="en-US" altLang="ja-JP" i="0" dirty="0" smtClean="0">
                <a:solidFill>
                  <a:srgbClr val="000000"/>
                </a:solidFill>
              </a:rPr>
              <a:t> Rebellion was a series of armed attacks on courthouses to prevent judges from foreclosing on farms and it spurred the birth of the Constitution.</a:t>
            </a:r>
            <a:endParaRPr lang="en-US" i="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7106" name="Picture 2" descr="http://www.arp.tv/images/v3prodimages/shays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257800"/>
            <a:ext cx="5372100" cy="123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The Aborted Annapolis Meeting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An attempt to discuss changes to the Articles of Confederation in September 1786.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Attended by only 12 delegates from 5 states.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Called for a meeting in May 1787 to further discuss changes—the Constitutional Convention.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Making a Constitution: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The Philadelphia Convention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4495800" cy="4343400"/>
          </a:xfrm>
        </p:spPr>
        <p:txBody>
          <a:bodyPr/>
          <a:lstStyle/>
          <a:p>
            <a:r>
              <a:rPr lang="en-US" b="1" dirty="0" smtClean="0"/>
              <a:t>Gentlemen in Philadelphia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55 men from 12 of the 13 states.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Mostly wealthy planters and merchants.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Most were college graduates with some political experience.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Many were coastal residents from the larger cities, not the rural areas</a:t>
            </a:r>
            <a:endParaRPr lang="en-US" dirty="0"/>
          </a:p>
        </p:txBody>
      </p:sp>
      <p:pic>
        <p:nvPicPr>
          <p:cNvPr id="43010" name="Picture 2" descr="http://upload.wikimedia.org/wikipedia/commons/d/dd/Independence_Hall_in_Philadelphia_by_Ferdinand_Richardt,_1858-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267838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Making a Constitution: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Philadelphia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Philosophy into Action</a:t>
            </a:r>
            <a:endParaRPr lang="en-US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Human Nature – </a:t>
            </a:r>
            <a:r>
              <a:rPr lang="en-US" i="0" dirty="0" smtClean="0">
                <a:solidFill>
                  <a:srgbClr val="000000"/>
                </a:solidFill>
              </a:rPr>
              <a:t>People were self-interested; government should check and contain the natural self-interest of people.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Political Conflict – </a:t>
            </a:r>
            <a:r>
              <a:rPr lang="en-US" i="0" dirty="0" smtClean="0">
                <a:solidFill>
                  <a:srgbClr val="000000"/>
                </a:solidFill>
              </a:rPr>
              <a:t>Wealth (property) distribution is the source of political conflict; factions arise from the unequal distribution of wealth.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Making a Constitution: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Philadelphia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Philosophy into Action </a:t>
            </a:r>
            <a:r>
              <a:rPr lang="en-US" dirty="0" smtClean="0"/>
              <a:t>(cont.)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Objects of Government – </a:t>
            </a:r>
            <a:r>
              <a:rPr lang="en-US" i="0" dirty="0" smtClean="0">
                <a:solidFill>
                  <a:srgbClr val="000000"/>
                </a:solidFill>
              </a:rPr>
              <a:t>Property must be protected against the tyranny of faction.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Nature of Government – </a:t>
            </a:r>
            <a:r>
              <a:rPr lang="en-US" i="0" dirty="0" smtClean="0">
                <a:solidFill>
                  <a:srgbClr val="000000"/>
                </a:solidFill>
              </a:rPr>
              <a:t>Secret of good government is </a:t>
            </a:r>
            <a:r>
              <a:rPr lang="ja-JP" altLang="en-US" i="0" smtClean="0">
                <a:solidFill>
                  <a:srgbClr val="000000"/>
                </a:solidFill>
              </a:rPr>
              <a:t>“</a:t>
            </a:r>
            <a:r>
              <a:rPr lang="en-US" altLang="ja-JP" i="0" dirty="0" smtClean="0">
                <a:solidFill>
                  <a:srgbClr val="000000"/>
                </a:solidFill>
              </a:rPr>
              <a:t>balanced government</a:t>
            </a:r>
            <a:r>
              <a:rPr lang="ja-JP" altLang="en-US" i="0" smtClean="0">
                <a:solidFill>
                  <a:srgbClr val="000000"/>
                </a:solidFill>
              </a:rPr>
              <a:t>”</a:t>
            </a:r>
            <a:r>
              <a:rPr lang="en-US" altLang="ja-JP" i="0" dirty="0" smtClean="0">
                <a:solidFill>
                  <a:srgbClr val="000000"/>
                </a:solidFill>
              </a:rPr>
              <a:t> because as long as no faction could seize complete control of government, tyranny could be avoided.</a:t>
            </a:r>
            <a:endParaRPr lang="en-US" i="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Critical Issues at the Convention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Equality Issues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Equality and Representation of the States – </a:t>
            </a:r>
            <a:r>
              <a:rPr lang="en-US" i="0" dirty="0" smtClean="0">
                <a:solidFill>
                  <a:srgbClr val="000000"/>
                </a:solidFill>
              </a:rPr>
              <a:t>The New Jersey Plan and Virginia Plan led to the Connecticut Compromise.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Slavery – </a:t>
            </a:r>
            <a:r>
              <a:rPr lang="en-US" i="0" dirty="0" smtClean="0">
                <a:solidFill>
                  <a:srgbClr val="000000"/>
                </a:solidFill>
              </a:rPr>
              <a:t>The question of how to count slaves was solved with the Three-Fifths Compromise.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Equality in Voting – </a:t>
            </a:r>
            <a:r>
              <a:rPr lang="en-US" i="0" dirty="0" smtClean="0">
                <a:solidFill>
                  <a:srgbClr val="000000"/>
                </a:solidFill>
              </a:rPr>
              <a:t>Delegates decided to leave voting qualifications to the states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The Origins of the Constitution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The Government That Failed: 1776–1787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Making a Constitution: The Philadelphia Convention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Critical Issues at the Convention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The </a:t>
            </a:r>
            <a:r>
              <a:rPr lang="en-US" b="1" dirty="0" err="1" smtClean="0"/>
              <a:t>Madisonian</a:t>
            </a:r>
            <a:r>
              <a:rPr lang="en-US" b="1" dirty="0" smtClean="0"/>
              <a:t> System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Ratifying the Constitution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Changing the Constitution</a:t>
            </a:r>
          </a:p>
          <a:p>
            <a:pPr marL="527050" indent="-457200">
              <a:buFont typeface="+mj-lt"/>
              <a:buAutoNum type="arabicPeriod"/>
            </a:pPr>
            <a:r>
              <a:rPr lang="en-US" b="1" dirty="0" smtClean="0"/>
              <a:t>Understanding the Constitution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Critical Issues at the Convention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2988" y="2209800"/>
            <a:ext cx="6777037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Critical Issues at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Economic Issues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States had tariffs on products from other states.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Paper money was basically worthless.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Congress could not raise money.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Key actions taken –</a:t>
            </a:r>
            <a:r>
              <a:rPr lang="en-US" b="1" i="0" dirty="0" smtClean="0">
                <a:solidFill>
                  <a:srgbClr val="000000"/>
                </a:solidFill>
              </a:rPr>
              <a:t> </a:t>
            </a:r>
            <a:r>
              <a:rPr lang="en-US" i="0" dirty="0" smtClean="0">
                <a:solidFill>
                  <a:srgbClr val="000000"/>
                </a:solidFill>
              </a:rPr>
              <a:t>Powers of Congress were strengthened and powers of states were limited.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at the Convention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at the Convention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Individual Rights Issues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Prohibits suspension of writ of habeas corpus.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No bills of attainder.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No ex post facto laws.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Religious qualifications for holding office prohibited.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Strict rules of evidence for conviction of treason.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Jury trial in criminal cases.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Madisonian</a:t>
            </a:r>
            <a:r>
              <a:rPr lang="en-US" dirty="0" smtClean="0">
                <a:solidFill>
                  <a:srgbClr val="000000"/>
                </a:solidFill>
              </a:rPr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Thwarting Tyranny of the Majority</a:t>
            </a:r>
            <a:endParaRPr lang="en-US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Limiting Majority Control – </a:t>
            </a:r>
            <a:r>
              <a:rPr lang="en-US" i="0" dirty="0" smtClean="0">
                <a:solidFill>
                  <a:srgbClr val="000000"/>
                </a:solidFill>
              </a:rPr>
              <a:t>To keep most of the government beyond the control of the masses.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Separating Powers – </a:t>
            </a:r>
            <a:r>
              <a:rPr lang="en-US" i="0" dirty="0" smtClean="0">
                <a:solidFill>
                  <a:srgbClr val="000000"/>
                </a:solidFill>
              </a:rPr>
              <a:t>Branches are relatively independent of the others so no single branch could control the others.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6626" name="Picture 2" descr="http://photo.goodreads.com/authors/1213974226p5/6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4449"/>
            <a:ext cx="1177756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Madisonian</a:t>
            </a:r>
            <a:r>
              <a:rPr lang="en-US" dirty="0" smtClean="0">
                <a:solidFill>
                  <a:srgbClr val="000000"/>
                </a:solidFill>
              </a:rPr>
              <a:t> System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Madisonian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Thwarting Tyranny of the Majority </a:t>
            </a:r>
            <a:r>
              <a:rPr lang="en-US" dirty="0" smtClean="0"/>
              <a:t>(cont.)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Creating Checks and Balances – </a:t>
            </a:r>
            <a:r>
              <a:rPr lang="en-US" i="0" dirty="0" smtClean="0">
                <a:solidFill>
                  <a:srgbClr val="000000"/>
                </a:solidFill>
              </a:rPr>
              <a:t>Each branch needs the consent of the others for many actions.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Establishing a Federal System – </a:t>
            </a:r>
            <a:r>
              <a:rPr lang="en-US" i="0" dirty="0" smtClean="0">
                <a:solidFill>
                  <a:srgbClr val="000000"/>
                </a:solidFill>
              </a:rPr>
              <a:t>Federalism divides power between national and state governments.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2530" name="Picture 2" descr="http://photo.goodreads.com/authors/1213974226p5/6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5606"/>
            <a:ext cx="1143000" cy="168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914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Madisonian</a:t>
            </a:r>
            <a:r>
              <a:rPr lang="en-US" dirty="0" smtClean="0">
                <a:solidFill>
                  <a:srgbClr val="000000"/>
                </a:solidFill>
              </a:rPr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9" y="1981200"/>
            <a:ext cx="6119812" cy="38512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 smtClean="0"/>
              <a:t>The Constitutional Republic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Republic is a form of government in which the people select representatives to govern them and make laws.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Tends to favor the status quo and limit political change.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The End of the Beginning</a:t>
            </a:r>
          </a:p>
          <a:p>
            <a:pPr marL="914400" lvl="1" indent="-457200">
              <a:lnSpc>
                <a:spcPct val="9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The document was approved and now it had to be ratified.</a:t>
            </a:r>
          </a:p>
          <a:p>
            <a:endParaRPr lang="en-US" dirty="0"/>
          </a:p>
        </p:txBody>
      </p:sp>
      <p:pic>
        <p:nvPicPr>
          <p:cNvPr id="18434" name="Picture 2" descr="http://photo.goodreads.com/authors/1213974226p5/6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842" y="5257800"/>
            <a:ext cx="1087158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The Road to Revolution</a:t>
            </a:r>
          </a:p>
          <a:p>
            <a:pPr lvl="1">
              <a:buFontTx/>
              <a:buChar char="•"/>
            </a:pPr>
            <a:r>
              <a:rPr lang="en-US" i="0" dirty="0" smtClean="0">
                <a:solidFill>
                  <a:schemeClr val="tx1"/>
                </a:solidFill>
              </a:rPr>
              <a:t>Colonists faced tax increases after the French and Indian War.</a:t>
            </a:r>
          </a:p>
          <a:p>
            <a:pPr lvl="1">
              <a:buFontTx/>
              <a:buChar char="•"/>
            </a:pPr>
            <a:r>
              <a:rPr lang="en-US" i="0" dirty="0" smtClean="0">
                <a:solidFill>
                  <a:schemeClr val="tx1"/>
                </a:solidFill>
              </a:rPr>
              <a:t>Colonists lacked direct representation in parliament.</a:t>
            </a:r>
          </a:p>
          <a:p>
            <a:pPr lvl="1">
              <a:buFontTx/>
              <a:buChar char="•"/>
            </a:pPr>
            <a:r>
              <a:rPr lang="en-US" i="0" dirty="0" smtClean="0">
                <a:solidFill>
                  <a:schemeClr val="tx1"/>
                </a:solidFill>
              </a:rPr>
              <a:t>Colonial leaders formed the Continental Congress to address abuses of the English Crown.</a:t>
            </a:r>
            <a:endParaRPr lang="en-US" i="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2988" y="2622254"/>
            <a:ext cx="6777037" cy="291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7" cy="725487"/>
          </a:xfrm>
        </p:spPr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3048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b="1" dirty="0" smtClean="0"/>
              <a:t>Declaring Independence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In May and June 1776, the Continental Congress debated resolutions for independence.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The Declaration of Independence, which listed the colonists grievances against the British, was adopted on July 4, 1776.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Politically, the Declaration was a polemic, announcing and justifying revolution</a:t>
            </a:r>
            <a:endParaRPr lang="en-US" dirty="0"/>
          </a:p>
        </p:txBody>
      </p:sp>
      <p:pic>
        <p:nvPicPr>
          <p:cNvPr id="74754" name="Picture 2" descr="http://www.ushistory.org/declaration/images/trumbull-lar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76800"/>
            <a:ext cx="2895600" cy="185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b="1" dirty="0" smtClean="0"/>
              <a:t>The English Heritage: The Power of Ideas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Natural Rights – </a:t>
            </a:r>
            <a:r>
              <a:rPr lang="en-US" i="0" dirty="0" smtClean="0">
                <a:solidFill>
                  <a:srgbClr val="000000"/>
                </a:solidFill>
              </a:rPr>
              <a:t>Rights inherent in humans being, not dependent on government.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Consent of the Governed – </a:t>
            </a:r>
            <a:r>
              <a:rPr lang="en-US" i="0" dirty="0" smtClean="0">
                <a:solidFill>
                  <a:srgbClr val="000000"/>
                </a:solidFill>
              </a:rPr>
              <a:t>The government derives its authority by sanction of the people.</a:t>
            </a:r>
          </a:p>
          <a:p>
            <a:pPr marL="914400" lvl="1" indent="-457200">
              <a:lnSpc>
                <a:spcPct val="85000"/>
              </a:lnSpc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</a:rPr>
              <a:t>Limited Government – </a:t>
            </a:r>
            <a:r>
              <a:rPr lang="en-US" i="0" dirty="0" smtClean="0">
                <a:solidFill>
                  <a:srgbClr val="000000"/>
                </a:solidFill>
              </a:rPr>
              <a:t>Put certain restrictions on government to protect natural rights.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American Creed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The sanctity of property was one of the few ideas absent in Jefferson</a:t>
            </a:r>
            <a:r>
              <a:rPr lang="ja-JP" altLang="en-US" i="0" smtClean="0">
                <a:solidFill>
                  <a:srgbClr val="000000"/>
                </a:solidFill>
              </a:rPr>
              <a:t>’</a:t>
            </a:r>
            <a:r>
              <a:rPr lang="en-US" altLang="ja-JP" i="0" dirty="0" smtClean="0">
                <a:solidFill>
                  <a:srgbClr val="000000"/>
                </a:solidFill>
              </a:rPr>
              <a:t>s draft of the Declaration of Independence.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Jefferson altered Locke</a:t>
            </a:r>
            <a:r>
              <a:rPr lang="ja-JP" altLang="en-US" i="0" smtClean="0">
                <a:solidFill>
                  <a:srgbClr val="000000"/>
                </a:solidFill>
              </a:rPr>
              <a:t>’</a:t>
            </a:r>
            <a:r>
              <a:rPr lang="en-US" altLang="ja-JP" i="0" dirty="0" smtClean="0">
                <a:solidFill>
                  <a:srgbClr val="000000"/>
                </a:solidFill>
              </a:rPr>
              <a:t>s phrase, </a:t>
            </a:r>
            <a:r>
              <a:rPr lang="ja-JP" altLang="en-US" i="0" smtClean="0">
                <a:solidFill>
                  <a:srgbClr val="000000"/>
                </a:solidFill>
              </a:rPr>
              <a:t>“</a:t>
            </a:r>
            <a:r>
              <a:rPr lang="en-US" altLang="ja-JP" i="0" dirty="0" smtClean="0">
                <a:solidFill>
                  <a:srgbClr val="000000"/>
                </a:solidFill>
              </a:rPr>
              <a:t>life, liberty, and property</a:t>
            </a:r>
            <a:r>
              <a:rPr lang="ja-JP" altLang="en-US" i="0" smtClean="0">
                <a:solidFill>
                  <a:srgbClr val="000000"/>
                </a:solidFill>
              </a:rPr>
              <a:t>”</a:t>
            </a:r>
            <a:r>
              <a:rPr lang="en-US" altLang="ja-JP" i="0" dirty="0" smtClean="0">
                <a:solidFill>
                  <a:srgbClr val="000000"/>
                </a:solidFill>
              </a:rPr>
              <a:t> to </a:t>
            </a:r>
            <a:r>
              <a:rPr lang="ja-JP" altLang="en-US" i="0" smtClean="0">
                <a:solidFill>
                  <a:srgbClr val="000000"/>
                </a:solidFill>
              </a:rPr>
              <a:t>“</a:t>
            </a:r>
            <a:r>
              <a:rPr lang="en-US" altLang="ja-JP" i="0" dirty="0" smtClean="0">
                <a:solidFill>
                  <a:srgbClr val="000000"/>
                </a:solidFill>
              </a:rPr>
              <a:t>life, liberty, and the pursuit of happiness.</a:t>
            </a:r>
            <a:r>
              <a:rPr lang="ja-JP" altLang="en-US" i="0" smtClean="0">
                <a:solidFill>
                  <a:srgbClr val="000000"/>
                </a:solidFill>
              </a:rPr>
              <a:t>”</a:t>
            </a:r>
            <a:endParaRPr lang="en-US" i="0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6887"/>
          </a:xfrm>
        </p:spPr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Winning Independence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In 1783, the American colonies prevailed in their war against England.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ja-JP" altLang="en-US" b="1" smtClean="0">
                <a:solidFill>
                  <a:srgbClr val="000000"/>
                </a:solidFill>
              </a:rPr>
              <a:t>“</a:t>
            </a:r>
            <a:r>
              <a:rPr lang="en-US" altLang="ja-JP" b="1" dirty="0" smtClean="0">
                <a:solidFill>
                  <a:srgbClr val="000000"/>
                </a:solidFill>
              </a:rPr>
              <a:t>Conservative</a:t>
            </a:r>
            <a:r>
              <a:rPr lang="ja-JP" altLang="en-US" b="1" smtClean="0">
                <a:solidFill>
                  <a:srgbClr val="000000"/>
                </a:solidFill>
              </a:rPr>
              <a:t>”</a:t>
            </a:r>
            <a:r>
              <a:rPr lang="en-US" altLang="ja-JP" b="1" dirty="0" smtClean="0">
                <a:solidFill>
                  <a:srgbClr val="000000"/>
                </a:solidFill>
              </a:rPr>
              <a:t> Revolution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Restored rights the colonists felt they had lost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i="0" dirty="0" smtClean="0">
                <a:solidFill>
                  <a:srgbClr val="000000"/>
                </a:solidFill>
              </a:rPr>
              <a:t>Not a major change of lifestyles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49</TotalTime>
  <Words>1001</Words>
  <Application>Microsoft Office PowerPoint</Application>
  <PresentationFormat>On-screen Show (4:3)</PresentationFormat>
  <Paragraphs>140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Theme5</vt:lpstr>
      <vt:lpstr>The Constitution</vt:lpstr>
      <vt:lpstr>Learning Objectives</vt:lpstr>
      <vt:lpstr>Origins of the Constitution</vt:lpstr>
      <vt:lpstr>Origins of the Constitution</vt:lpstr>
      <vt:lpstr>Origins of the Constitution</vt:lpstr>
      <vt:lpstr>Origins of the Constitution</vt:lpstr>
      <vt:lpstr>Origins of the Constitution</vt:lpstr>
      <vt:lpstr>Origins of the Constitution</vt:lpstr>
      <vt:lpstr>Origins of the Constitution</vt:lpstr>
      <vt:lpstr>The Government that Failed</vt:lpstr>
      <vt:lpstr>The Government that Failed</vt:lpstr>
      <vt:lpstr>The Government that Failed</vt:lpstr>
      <vt:lpstr>The Government that Failed</vt:lpstr>
      <vt:lpstr>The Government that Failed</vt:lpstr>
      <vt:lpstr>The Government that Failed</vt:lpstr>
      <vt:lpstr>Making a Constitution: The Philadelphia Convention</vt:lpstr>
      <vt:lpstr>Making a Constitution: The Philadelphia Convention</vt:lpstr>
      <vt:lpstr>Making a Constitution: The Philadelphia Convention</vt:lpstr>
      <vt:lpstr>Critical Issues at the Convention</vt:lpstr>
      <vt:lpstr>Critical Issues at the Convention</vt:lpstr>
      <vt:lpstr>Critical Issues at the Convention</vt:lpstr>
      <vt:lpstr>Critical Issues at the Convention</vt:lpstr>
      <vt:lpstr>Critical Issues at the Convention</vt:lpstr>
      <vt:lpstr>The Madisonian System</vt:lpstr>
      <vt:lpstr>The Madisonian System</vt:lpstr>
      <vt:lpstr>The Madisonian System</vt:lpstr>
      <vt:lpstr>Slide 27</vt:lpstr>
      <vt:lpstr>The Madisonian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matthew dean</dc:creator>
  <cp:lastModifiedBy>matthew dean</cp:lastModifiedBy>
  <cp:revision>5</cp:revision>
  <dcterms:created xsi:type="dcterms:W3CDTF">2012-08-26T18:23:23Z</dcterms:created>
  <dcterms:modified xsi:type="dcterms:W3CDTF">2012-08-26T19:12:54Z</dcterms:modified>
</cp:coreProperties>
</file>