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EF9A1-38B2-4177-9B10-93E1011C9D9A}" type="datetimeFigureOut">
              <a:rPr lang="en-US" smtClean="0"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680C-1BBA-4B5F-9073-3F5377C440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AA9259-8244-4963-B38E-7AA785EF588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470557-E115-48F1-9F62-6B9C3EB2C22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95BA06-9778-4407-B602-EE9B8B2B65F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89E147-3609-4402-9340-66C8E199A8A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EEBA9B-DC8B-4B74-9BF8-C8F0736BEF0A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93F299-C146-4A55-B781-02BC2265894A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08A3C8-2EF2-4F7D-86F0-4C7A38ED359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263BAF-5EAF-47A9-822E-B0C0FA5136B0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9AAD30-3925-4FC3-A7FB-E61560A27865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8118D3-4B4C-4E4A-B9B8-8B652A505F4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F888D5-3B5D-4DD1-BC13-D72A3DF27F1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E35BAD-9045-4CCD-B853-EDFA01D2417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C75B57-7E51-4BA0-9FC8-2D475D470E81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7330B-FD9D-4BA8-8DBF-2F07DD239091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FC6B19-9CA1-4447-9559-AB4B12C6DA5E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45B998-9345-4365-B762-C8C5E28E2190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F7B3F5-41EA-4490-AA6D-7CE80DDB35C1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9933DD-A78F-4DF8-9F2D-1D204D62751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A8A0CF-6525-4FFE-BC7F-CEF83F71DE9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236530-497B-4493-9B4D-D9E03077E2E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BDCD35-BFC3-4223-81F8-65CB4A1FC6A8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C8F2EC-0E36-4C58-95C9-3501F307134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090659-8899-4232-BBEE-5DE3F03DE8D5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18016-B31C-4755-9D68-589722964DF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43B3E6-587C-47CD-ABEB-232642F8559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C9C2D1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9C64DF-8FFE-4E4F-A159-54557CA5B6D3}" type="slidenum">
              <a:rPr lang="en-US" altLang="en-US">
                <a:solidFill>
                  <a:srgbClr val="C9C2D1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C9C2D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8A66-05D0-4A39-A6B5-1F386341C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3042-70D5-44EC-B896-9F51A4D9A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0D67-0860-43DE-B54B-A46ABDC13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7F36C-1B71-448A-B55B-C5061F6AA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D9637-3F60-44E3-B561-2BD80A5C8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37AF-ABD5-4ED7-87C4-DB087F094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6B3BC7-4ED7-4A00-ACE0-8CFB9C105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47A3A8E-825F-4D7E-9983-02370D5BF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604D94-9E7B-417A-89FA-A7C3BDC50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C6D5-2062-4681-A9B9-B6B75779F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2C1440-519E-4D88-8AFA-B3C096971F5E}" type="slidenum">
              <a:rPr lang="en-US" altLang="en-US">
                <a:solidFill>
                  <a:srgbClr val="69676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9676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8553-BE3A-4CE5-9580-A8927DC5C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4B694BF-9980-4987-9859-D2643D4E7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6967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69676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69676D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6C311-D770-40E3-9146-6A34B3DDB1FC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india-tourist-places.com/2008/08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Muslim World Expands</a:t>
            </a:r>
            <a:endParaRPr lang="en-US" dirty="0"/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z="2800" smtClean="0"/>
              <a:t>1300-1700</a:t>
            </a:r>
          </a:p>
        </p:txBody>
      </p:sp>
      <p:pic>
        <p:nvPicPr>
          <p:cNvPr id="39940" name="Picture 2" descr="http://www.solarnavigator.net/geography/geography_images/Egypt_Mohammed_ali_basha_mos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31765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Ottoman and European Culture Exchange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5026025" cy="5029200"/>
          </a:xfrm>
        </p:spPr>
        <p:txBody>
          <a:bodyPr/>
          <a:lstStyle/>
          <a:p>
            <a:pPr eaLnBrk="1" hangingPunct="1"/>
            <a:r>
              <a:rPr lang="en-US" smtClean="0"/>
              <a:t>Exchange of European and Ottoman ideas and customs</a:t>
            </a:r>
          </a:p>
          <a:p>
            <a:pPr eaLnBrk="1" hangingPunct="1"/>
            <a:r>
              <a:rPr lang="en-US" smtClean="0"/>
              <a:t> Officials and merchants copied dress, habits, lifestyles of Europeans</a:t>
            </a:r>
          </a:p>
          <a:p>
            <a:pPr eaLnBrk="1" hangingPunct="1"/>
            <a:r>
              <a:rPr lang="en-US" smtClean="0"/>
              <a:t> Europeans copied Ottoman military technology, decorated homes with rugs, pottery, etc. </a:t>
            </a:r>
          </a:p>
        </p:txBody>
      </p:sp>
      <p:pic>
        <p:nvPicPr>
          <p:cNvPr id="49156" name="Picture 5" descr="bhc0256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1219200" y="2667000"/>
            <a:ext cx="6637338" cy="136207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Safavid Empire: </a:t>
            </a:r>
            <a:r>
              <a:rPr lang="en-US" sz="2400" smtClean="0"/>
              <a:t>Cultural</a:t>
            </a:r>
          </a:p>
        </p:txBody>
      </p:sp>
      <p:sp>
        <p:nvSpPr>
          <p:cNvPr id="50179" name="Text Placeholder 4"/>
          <p:cNvSpPr>
            <a:spLocks noGrp="1"/>
          </p:cNvSpPr>
          <p:nvPr>
            <p:ph type="body" idx="1"/>
          </p:nvPr>
        </p:nvSpPr>
        <p:spPr>
          <a:xfrm>
            <a:off x="1219200" y="3962400"/>
            <a:ext cx="2170113" cy="762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0180" name="Picture 2" descr="http://www.essential-architecture.com/TYPE/Sio_se_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7620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253288" cy="762000"/>
          </a:xfrm>
        </p:spPr>
        <p:txBody>
          <a:bodyPr/>
          <a:lstStyle/>
          <a:p>
            <a:r>
              <a:rPr lang="en-US" smtClean="0"/>
              <a:t>Safavid Empire </a:t>
            </a:r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>
          <a:xfrm>
            <a:off x="1042988" y="1828800"/>
            <a:ext cx="6777037" cy="4003675"/>
          </a:xfrm>
        </p:spPr>
        <p:txBody>
          <a:bodyPr/>
          <a:lstStyle/>
          <a:p>
            <a:r>
              <a:rPr lang="en-US" smtClean="0"/>
              <a:t>Safavid Empire ruled Persia between 16</a:t>
            </a:r>
            <a:r>
              <a:rPr lang="en-US" baseline="30000" smtClean="0"/>
              <a:t>th</a:t>
            </a:r>
            <a:r>
              <a:rPr lang="en-US" smtClean="0"/>
              <a:t> and 18</a:t>
            </a:r>
            <a:r>
              <a:rPr lang="en-US" baseline="30000" smtClean="0"/>
              <a:t>th</a:t>
            </a:r>
            <a:r>
              <a:rPr lang="en-US" smtClean="0"/>
              <a:t> centuries</a:t>
            </a:r>
          </a:p>
          <a:p>
            <a:r>
              <a:rPr lang="en-US" smtClean="0"/>
              <a:t>Thrived by blending traditions of Persians, Ottomans and Arabs</a:t>
            </a:r>
          </a:p>
        </p:txBody>
      </p:sp>
      <p:pic>
        <p:nvPicPr>
          <p:cNvPr id="51204" name="Picture 2" descr="http://iranpoliticsclub.net/maps/images/41%20Safavid%20Empire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95800"/>
            <a:ext cx="5181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688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Safavids</a:t>
            </a:r>
            <a:r>
              <a:rPr lang="en-US" dirty="0" smtClean="0"/>
              <a:t> Build and Empire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05000"/>
            <a:ext cx="6248400" cy="4419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err="1" smtClean="0"/>
              <a:t>Safavids</a:t>
            </a:r>
            <a:r>
              <a:rPr lang="en-US" dirty="0" smtClean="0"/>
              <a:t> were an Islamic group</a:t>
            </a:r>
          </a:p>
          <a:p>
            <a:pPr>
              <a:defRPr/>
            </a:pPr>
            <a:r>
              <a:rPr lang="en-US" dirty="0" smtClean="0"/>
              <a:t>Aligned with </a:t>
            </a:r>
            <a:r>
              <a:rPr lang="en-US" dirty="0" err="1" smtClean="0"/>
              <a:t>Shi’a</a:t>
            </a:r>
            <a:r>
              <a:rPr lang="en-US" dirty="0" smtClean="0"/>
              <a:t> branch of Islam</a:t>
            </a:r>
          </a:p>
          <a:p>
            <a:pPr>
              <a:defRPr/>
            </a:pPr>
            <a:r>
              <a:rPr lang="en-US" dirty="0" smtClean="0"/>
              <a:t>Squeezed geographically between Ottoman Empire and </a:t>
            </a:r>
            <a:r>
              <a:rPr lang="en-US" dirty="0" err="1" smtClean="0"/>
              <a:t>Mughal</a:t>
            </a:r>
            <a:r>
              <a:rPr lang="en-US" dirty="0" smtClean="0"/>
              <a:t> Empire in India</a:t>
            </a:r>
          </a:p>
          <a:p>
            <a:pPr>
              <a:defRPr/>
            </a:pPr>
            <a:r>
              <a:rPr lang="en-US" dirty="0" smtClean="0"/>
              <a:t>To protect themselves they developed a powerful army</a:t>
            </a:r>
          </a:p>
          <a:p>
            <a:pPr>
              <a:defRPr/>
            </a:pPr>
            <a:r>
              <a:rPr lang="en-US" b="1" dirty="0" smtClean="0"/>
              <a:t>1501</a:t>
            </a:r>
            <a:r>
              <a:rPr lang="en-US" dirty="0" smtClean="0"/>
              <a:t> 12 year old military leader </a:t>
            </a:r>
            <a:r>
              <a:rPr lang="en-US" b="1" dirty="0" err="1" smtClean="0"/>
              <a:t>Isma’il</a:t>
            </a:r>
            <a:r>
              <a:rPr lang="en-US" b="1" dirty="0" smtClean="0"/>
              <a:t> </a:t>
            </a:r>
            <a:r>
              <a:rPr lang="en-US" dirty="0" smtClean="0"/>
              <a:t>conquered most of what is now Iran and gave himself the title </a:t>
            </a:r>
            <a:r>
              <a:rPr lang="en-US" b="1" dirty="0" smtClean="0"/>
              <a:t>shah</a:t>
            </a:r>
          </a:p>
          <a:p>
            <a:pPr>
              <a:defRPr/>
            </a:pPr>
            <a:r>
              <a:rPr lang="en-US" dirty="0" smtClean="0"/>
              <a:t>Established </a:t>
            </a:r>
            <a:r>
              <a:rPr lang="en-US" dirty="0" err="1" smtClean="0"/>
              <a:t>Shi’a</a:t>
            </a:r>
            <a:r>
              <a:rPr lang="en-US" dirty="0" smtClean="0"/>
              <a:t> Islam as the official religion, anybody that did not convert was put to death</a:t>
            </a:r>
          </a:p>
          <a:p>
            <a:pPr>
              <a:defRPr/>
            </a:pPr>
            <a:r>
              <a:rPr lang="en-US" b="1" dirty="0" smtClean="0"/>
              <a:t>1514</a:t>
            </a:r>
            <a:r>
              <a:rPr lang="en-US" dirty="0" smtClean="0"/>
              <a:t> Ottomans defeated </a:t>
            </a:r>
            <a:r>
              <a:rPr lang="en-US" dirty="0" err="1" smtClean="0"/>
              <a:t>Safavids</a:t>
            </a:r>
            <a:r>
              <a:rPr lang="en-US" dirty="0" smtClean="0"/>
              <a:t> and set the border between the two empires</a:t>
            </a:r>
            <a:endParaRPr lang="en-US" dirty="0"/>
          </a:p>
        </p:txBody>
      </p:sp>
      <p:pic>
        <p:nvPicPr>
          <p:cNvPr id="52228" name="Picture 2" descr="http://www.art-arena.com/Image/saf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514600"/>
            <a:ext cx="1714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8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Safavid</a:t>
            </a:r>
            <a:r>
              <a:rPr lang="en-US" dirty="0" smtClean="0"/>
              <a:t>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752600"/>
            <a:ext cx="5181600" cy="4572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 smtClean="0"/>
              <a:t>Isma’il’s</a:t>
            </a:r>
            <a:r>
              <a:rPr lang="en-US" dirty="0" smtClean="0"/>
              <a:t> son </a:t>
            </a:r>
            <a:r>
              <a:rPr lang="en-US" dirty="0" err="1" smtClean="0"/>
              <a:t>Tahmsap</a:t>
            </a:r>
            <a:r>
              <a:rPr lang="en-US" dirty="0" smtClean="0"/>
              <a:t> adopted the Ottoman idea of using artillery with his military forces</a:t>
            </a:r>
          </a:p>
          <a:p>
            <a:pPr>
              <a:defRPr/>
            </a:pPr>
            <a:r>
              <a:rPr lang="en-US" dirty="0" smtClean="0"/>
              <a:t>Expanded north across the Caucus Mountains and brought Christians under </a:t>
            </a:r>
            <a:r>
              <a:rPr lang="en-US" dirty="0" err="1" smtClean="0"/>
              <a:t>Safavid</a:t>
            </a:r>
            <a:r>
              <a:rPr lang="en-US" dirty="0" smtClean="0"/>
              <a:t> rule</a:t>
            </a:r>
          </a:p>
          <a:p>
            <a:pPr>
              <a:defRPr/>
            </a:pPr>
            <a:r>
              <a:rPr lang="en-US" b="1" dirty="0" smtClean="0"/>
              <a:t>1587-</a:t>
            </a:r>
            <a:r>
              <a:rPr lang="en-US" dirty="0" smtClean="0"/>
              <a:t> </a:t>
            </a:r>
            <a:r>
              <a:rPr lang="en-US" b="1" i="1" dirty="0" smtClean="0"/>
              <a:t>Shah </a:t>
            </a:r>
            <a:r>
              <a:rPr lang="en-US" b="1" i="1" dirty="0" err="1" smtClean="0"/>
              <a:t>Abbas</a:t>
            </a:r>
            <a:r>
              <a:rPr lang="en-US" b="1" i="1" dirty="0" smtClean="0"/>
              <a:t> </a:t>
            </a:r>
            <a:r>
              <a:rPr lang="en-US" dirty="0" smtClean="0"/>
              <a:t>takes the throne</a:t>
            </a:r>
          </a:p>
          <a:p>
            <a:pPr>
              <a:defRPr/>
            </a:pPr>
            <a:r>
              <a:rPr lang="en-US" dirty="0" smtClean="0"/>
              <a:t>Created a “golden age” of </a:t>
            </a:r>
            <a:r>
              <a:rPr lang="en-US" dirty="0" err="1" smtClean="0"/>
              <a:t>Safavid</a:t>
            </a:r>
            <a:r>
              <a:rPr lang="en-US" dirty="0" smtClean="0"/>
              <a:t> culture that took the best from the Ottomans, Persian and Arab worlds </a:t>
            </a:r>
            <a:endParaRPr lang="en-US" dirty="0"/>
          </a:p>
        </p:txBody>
      </p:sp>
      <p:pic>
        <p:nvPicPr>
          <p:cNvPr id="53252" name="Picture 2" descr="http://1.bp.blogspot.com/_vbS7BIUoZ94/SZ1wAl3zyTI/AAAAAAAABOU/5cSmwxQXuE8/s400/Shah-Abbas-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8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Safavid</a:t>
            </a:r>
            <a:r>
              <a:rPr lang="en-US" dirty="0" smtClean="0"/>
              <a:t>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5410200" cy="4800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Shah </a:t>
            </a:r>
            <a:r>
              <a:rPr lang="en-US" dirty="0" err="1" smtClean="0"/>
              <a:t>Abbas</a:t>
            </a:r>
            <a:r>
              <a:rPr lang="en-US" dirty="0" smtClean="0"/>
              <a:t> reformed military and civilian life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Created army that was loyal only to him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Modeled on idea of janissaries of Ottoman empire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Recruited Christians and equipped the armies with artillery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Reformed government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Punished corruption,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Promoted loyal people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 Used foreigners to fill government positions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Invited Christians to move to empire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dirty="0" smtClean="0"/>
              <a:t>Expanded industry, trade and art exchanges between empire and Europe</a:t>
            </a:r>
            <a:endParaRPr lang="en-US" dirty="0"/>
          </a:p>
        </p:txBody>
      </p:sp>
      <p:pic>
        <p:nvPicPr>
          <p:cNvPr id="54276" name="Picture 2" descr="http://2.bp.blogspot.com/_ehdPHohyzg4/TFPPAe1HiRI/AAAAAAAAAxs/UbRoKR3so9I/s320/Shah_soleiman_1+Isfahan+1670+safav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146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8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Safavid</a:t>
            </a:r>
            <a:r>
              <a:rPr lang="en-US" dirty="0" smtClean="0"/>
              <a:t>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5105400" cy="4876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New capital established at </a:t>
            </a:r>
            <a:r>
              <a:rPr lang="en-US" b="1" i="1" dirty="0" smtClean="0"/>
              <a:t>Esfahan</a:t>
            </a:r>
          </a:p>
          <a:p>
            <a:pPr>
              <a:defRPr/>
            </a:pPr>
            <a:r>
              <a:rPr lang="en-US" dirty="0" smtClean="0"/>
              <a:t>City one of the most beautiful in the world</a:t>
            </a:r>
          </a:p>
          <a:p>
            <a:pPr>
              <a:defRPr/>
            </a:pPr>
            <a:r>
              <a:rPr lang="en-US" dirty="0" smtClean="0"/>
              <a:t>Many foreign artisans found in the city</a:t>
            </a:r>
          </a:p>
          <a:p>
            <a:pPr marL="525780" indent="-457200">
              <a:buFont typeface="+mj-lt"/>
              <a:buAutoNum type="arabicPeriod"/>
              <a:defRPr/>
            </a:pPr>
            <a:r>
              <a:rPr lang="en-US" dirty="0" smtClean="0"/>
              <a:t>Chinese artists produced miniature paintings, pottery, ironworks, tile work that blended Asian and Persian influences</a:t>
            </a:r>
          </a:p>
          <a:p>
            <a:pPr marL="525780" indent="-457200">
              <a:buFont typeface="+mj-lt"/>
              <a:buAutoNum type="arabicPeriod"/>
              <a:defRPr/>
            </a:pPr>
            <a:r>
              <a:rPr lang="en-US" dirty="0" smtClean="0"/>
              <a:t>Best known for carpets, became a national industry and were prized by Europeans</a:t>
            </a:r>
          </a:p>
          <a:p>
            <a:pPr marL="525780" indent="-457200">
              <a:buFont typeface="+mj-lt"/>
              <a:buAutoNum type="arabicPeriod"/>
              <a:defRPr/>
            </a:pPr>
            <a:r>
              <a:rPr lang="en-US" dirty="0" smtClean="0"/>
              <a:t>Shah </a:t>
            </a:r>
            <a:r>
              <a:rPr lang="en-US" dirty="0" err="1" smtClean="0"/>
              <a:t>Abbas</a:t>
            </a:r>
            <a:r>
              <a:rPr lang="en-US" dirty="0" smtClean="0"/>
              <a:t> sent artists to train in Italy and their rug designs reflected European influence</a:t>
            </a:r>
          </a:p>
          <a:p>
            <a:pPr>
              <a:defRPr/>
            </a:pPr>
            <a:endParaRPr lang="en-US" dirty="0" smtClean="0"/>
          </a:p>
          <a:p>
            <a:pPr marL="6858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55300" name="Picture 2" descr="MasjidiSh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1752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http://www.cais-soas.com/CAIS/Images2/Misc/ha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219200"/>
            <a:ext cx="14970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http://persepolis.free.fr/iran/tourism/esfahan/33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2672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688" cy="801688"/>
          </a:xfrm>
        </p:spPr>
        <p:txBody>
          <a:bodyPr/>
          <a:lstStyle/>
          <a:p>
            <a:r>
              <a:rPr lang="en-US" smtClean="0"/>
              <a:t>Dynasty Declines Quickly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042988" y="1981200"/>
            <a:ext cx="6777037" cy="4191000"/>
          </a:xfrm>
        </p:spPr>
        <p:txBody>
          <a:bodyPr/>
          <a:lstStyle/>
          <a:p>
            <a:r>
              <a:rPr lang="en-US" sz="2800" smtClean="0"/>
              <a:t>Shah Abbas made same mistakes Ottomans made </a:t>
            </a:r>
          </a:p>
          <a:p>
            <a:r>
              <a:rPr lang="en-US" sz="2800" smtClean="0"/>
              <a:t>Killed and blinded most powerful sons</a:t>
            </a:r>
          </a:p>
          <a:p>
            <a:r>
              <a:rPr lang="en-US" sz="2800" smtClean="0"/>
              <a:t>Led to incompetent grandson leading empire</a:t>
            </a:r>
          </a:p>
          <a:p>
            <a:r>
              <a:rPr lang="en-US" sz="2800" b="1" smtClean="0"/>
              <a:t>1747</a:t>
            </a:r>
            <a:r>
              <a:rPr lang="en-US" sz="2800" smtClean="0"/>
              <a:t> after Nadir Shah was killed by his own troops the empire fell apart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637338" cy="136207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Mughal Empire in India</a:t>
            </a:r>
          </a:p>
        </p:txBody>
      </p:sp>
      <p:sp>
        <p:nvSpPr>
          <p:cNvPr id="57347" name="Text Placeholder 4"/>
          <p:cNvSpPr>
            <a:spLocks noGrp="1"/>
          </p:cNvSpPr>
          <p:nvPr>
            <p:ph type="body" idx="1"/>
          </p:nvPr>
        </p:nvSpPr>
        <p:spPr>
          <a:xfrm>
            <a:off x="228600" y="5334000"/>
            <a:ext cx="2703513" cy="838200"/>
          </a:xfrm>
        </p:spPr>
        <p:txBody>
          <a:bodyPr/>
          <a:lstStyle/>
          <a:p>
            <a:endParaRPr lang="en-US" b="1" smtClean="0"/>
          </a:p>
        </p:txBody>
      </p:sp>
      <p:pic>
        <p:nvPicPr>
          <p:cNvPr id="57348" name="Picture 2" descr="http://3.bp.blogspot.com/_HpWlM_BD7NM/SjtCHBr5UHI/AAAAAAAABjQ/bkdQISIn2vY/s400/india_taj+mah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3810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688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Early History of the </a:t>
            </a:r>
            <a:r>
              <a:rPr lang="en-US" dirty="0" err="1" smtClean="0"/>
              <a:t>Mughals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52600"/>
            <a:ext cx="4724400" cy="4572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700’s</a:t>
            </a:r>
            <a:r>
              <a:rPr lang="en-US" dirty="0" smtClean="0"/>
              <a:t> Muslim tribes form central Asia carved northwestern India into small kingdoms</a:t>
            </a:r>
          </a:p>
          <a:p>
            <a:pPr>
              <a:defRPr/>
            </a:pPr>
            <a:r>
              <a:rPr lang="en-US" dirty="0" smtClean="0"/>
              <a:t>Descendants of Mongols called themselves </a:t>
            </a:r>
            <a:r>
              <a:rPr lang="en-US" dirty="0" err="1" smtClean="0"/>
              <a:t>Mughals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For over 300 years could only advance as far as the Indus River Valley</a:t>
            </a:r>
          </a:p>
          <a:p>
            <a:pPr>
              <a:defRPr/>
            </a:pPr>
            <a:r>
              <a:rPr lang="en-US" b="1" dirty="0" smtClean="0"/>
              <a:t>Around 1000 </a:t>
            </a:r>
            <a:r>
              <a:rPr lang="en-US" dirty="0" smtClean="0"/>
              <a:t>they swept into India and conquered the Hindus and ruled from Delhi</a:t>
            </a:r>
          </a:p>
          <a:p>
            <a:pPr>
              <a:defRPr/>
            </a:pPr>
            <a:r>
              <a:rPr lang="en-US" b="1" dirty="0" smtClean="0"/>
              <a:t>1398 </a:t>
            </a:r>
            <a:r>
              <a:rPr lang="en-US" dirty="0" err="1" smtClean="0"/>
              <a:t>Timur</a:t>
            </a:r>
            <a:r>
              <a:rPr lang="en-US" dirty="0" smtClean="0"/>
              <a:t> the Lame destroyed Delhi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8372" name="Picture 2" descr="http://static.howstuffworks.com/gif/willow/history-of-indi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1066800" y="2743200"/>
            <a:ext cx="6637338" cy="136207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Ottomans Build a Vast Empire </a:t>
            </a:r>
          </a:p>
        </p:txBody>
      </p:sp>
      <p:sp>
        <p:nvSpPr>
          <p:cNvPr id="40963" name="Text Placeholder 4"/>
          <p:cNvSpPr>
            <a:spLocks noGrp="1"/>
          </p:cNvSpPr>
          <p:nvPr>
            <p:ph type="body" idx="1"/>
          </p:nvPr>
        </p:nvSpPr>
        <p:spPr>
          <a:xfrm>
            <a:off x="1143000" y="4191000"/>
            <a:ext cx="2057400" cy="15208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0964" name="Picture 2" descr="http://farm1.static.flickr.com/231/505879025_8773e7fe05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India’s Muslim Empires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Changes to Indian society and government</a:t>
            </a:r>
          </a:p>
          <a:p>
            <a:pPr lvl="1" eaLnBrk="1" hangingPunct="1"/>
            <a:r>
              <a:rPr lang="en-US" sz="2800" smtClean="0"/>
              <a:t>Turks, Persians, Arabs migrated to India served as soldiers, officials, traders</a:t>
            </a:r>
          </a:p>
          <a:p>
            <a:pPr lvl="1" eaLnBrk="1" hangingPunct="1"/>
            <a:r>
              <a:rPr lang="en-US" sz="2800" smtClean="0"/>
              <a:t>During Mongol raids of 1200’s many came from Baghdad</a:t>
            </a:r>
          </a:p>
          <a:p>
            <a:pPr eaLnBrk="1" hangingPunct="1"/>
            <a:r>
              <a:rPr lang="en-US" smtClean="0"/>
              <a:t>1398 Mongols invade , India again fragmented (Hindu/ Muslim)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Hindu and Muslim Cultures Collide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6482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Hindu ancient , Islam new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Hindu polytheistic, Islam monotheistic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Hindu caste status, Islam all equal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 Sultans allowed Hindu’s to practice religion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 Lower castes convert to Islam- message of equality, merchants convert- trade networks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10200" y="1719263"/>
            <a:ext cx="3276600" cy="441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60421" name="Picture 6" descr="Last_Mughal-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0575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688" cy="496888"/>
          </a:xfrm>
        </p:spPr>
        <p:txBody>
          <a:bodyPr/>
          <a:lstStyle/>
          <a:p>
            <a:r>
              <a:rPr lang="en-US" sz="3200" smtClean="0"/>
              <a:t>Akbar’s Golden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752600"/>
            <a:ext cx="5638800" cy="4572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/>
              <a:t>1494</a:t>
            </a:r>
            <a:r>
              <a:rPr lang="en-US" dirty="0" smtClean="0"/>
              <a:t> 13 year old boy </a:t>
            </a:r>
            <a:r>
              <a:rPr lang="en-US" b="1" dirty="0" smtClean="0"/>
              <a:t>Babur</a:t>
            </a:r>
            <a:r>
              <a:rPr lang="en-US" dirty="0" smtClean="0"/>
              <a:t>, built up an army and took control of India</a:t>
            </a:r>
          </a:p>
          <a:p>
            <a:pPr>
              <a:defRPr/>
            </a:pPr>
            <a:r>
              <a:rPr lang="en-US" b="1" dirty="0" smtClean="0"/>
              <a:t>1556-1605 </a:t>
            </a:r>
            <a:r>
              <a:rPr lang="en-US" dirty="0" smtClean="0"/>
              <a:t>Grandson </a:t>
            </a:r>
            <a:r>
              <a:rPr lang="en-US" b="1" dirty="0" smtClean="0"/>
              <a:t>Akbar</a:t>
            </a:r>
            <a:r>
              <a:rPr lang="en-US" dirty="0" smtClean="0"/>
              <a:t> ruled </a:t>
            </a:r>
          </a:p>
          <a:p>
            <a:pPr>
              <a:defRPr/>
            </a:pPr>
            <a:r>
              <a:rPr lang="en-US" dirty="0" smtClean="0"/>
              <a:t>Military power based on use of gunpowder and artillery </a:t>
            </a:r>
          </a:p>
          <a:p>
            <a:pPr>
              <a:defRPr/>
            </a:pPr>
            <a:r>
              <a:rPr lang="en-US" dirty="0" smtClean="0"/>
              <a:t>Akbar continued Muslim tradition of tolerance of religion</a:t>
            </a:r>
          </a:p>
          <a:p>
            <a:pPr>
              <a:defRPr/>
            </a:pPr>
            <a:r>
              <a:rPr lang="en-US" dirty="0" smtClean="0"/>
              <a:t>Abolished tax on Hindu pilgrims and non-Muslims</a:t>
            </a:r>
          </a:p>
          <a:p>
            <a:pPr>
              <a:defRPr/>
            </a:pPr>
            <a:r>
              <a:rPr lang="en-US" dirty="0" smtClean="0"/>
              <a:t>Natives and foreigners could rise to high levels in government</a:t>
            </a:r>
          </a:p>
          <a:p>
            <a:pPr>
              <a:defRPr/>
            </a:pPr>
            <a:r>
              <a:rPr lang="en-US" dirty="0" smtClean="0"/>
              <a:t>Established fair taxes based on wealth</a:t>
            </a:r>
          </a:p>
          <a:p>
            <a:pPr>
              <a:defRPr/>
            </a:pPr>
            <a:r>
              <a:rPr lang="en-US" dirty="0" smtClean="0"/>
              <a:t>Land policies kept officials from gaining too much power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1444" name="Picture 2" descr="http://upload.wikimedia.org/wikipedia/commons/d/d1/Jesuits_at_Akbar%27s_co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25447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688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Akbar’s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724400" cy="48768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Welcomed influence from many different cultures</a:t>
            </a:r>
          </a:p>
          <a:p>
            <a:pPr>
              <a:defRPr/>
            </a:pPr>
            <a:r>
              <a:rPr lang="en-US" dirty="0" smtClean="0"/>
              <a:t>Lower castes convert to Islam because message of equality</a:t>
            </a:r>
          </a:p>
          <a:p>
            <a:pPr>
              <a:defRPr/>
            </a:pPr>
            <a:r>
              <a:rPr lang="en-US" dirty="0" smtClean="0"/>
              <a:t>Merchants convert to take advantage of trade networks and connections</a:t>
            </a:r>
          </a:p>
          <a:p>
            <a:pPr>
              <a:defRPr/>
            </a:pPr>
            <a:r>
              <a:rPr lang="en-US" dirty="0" smtClean="0"/>
              <a:t>Blended art, education and politics</a:t>
            </a:r>
          </a:p>
          <a:p>
            <a:pPr>
              <a:defRPr/>
            </a:pPr>
            <a:r>
              <a:rPr lang="en-US" dirty="0" smtClean="0"/>
              <a:t>Official language was Persian, most Indians spoke Hindi</a:t>
            </a:r>
          </a:p>
          <a:p>
            <a:pPr>
              <a:defRPr/>
            </a:pPr>
            <a:r>
              <a:rPr lang="en-US" dirty="0" smtClean="0"/>
              <a:t>New language developed called </a:t>
            </a:r>
            <a:r>
              <a:rPr lang="en-US" b="1" dirty="0" smtClean="0"/>
              <a:t>Urdu </a:t>
            </a:r>
            <a:r>
              <a:rPr lang="en-US" dirty="0" smtClean="0"/>
              <a:t>(means from the soldiers camp)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Highly detailed paintings called miniatures illustrated books</a:t>
            </a:r>
          </a:p>
          <a:p>
            <a:pPr>
              <a:defRPr/>
            </a:pPr>
            <a:r>
              <a:rPr lang="en-US" dirty="0" smtClean="0"/>
              <a:t>Massive temples that portrayed Hindu themes were built under his reign</a:t>
            </a:r>
            <a:endParaRPr lang="en-US" dirty="0"/>
          </a:p>
        </p:txBody>
      </p:sp>
      <p:pic>
        <p:nvPicPr>
          <p:cNvPr id="62468" name="Picture 2" descr="http://www.dur.ac.uk/images/oriental.museum/textiles/1962.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9146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 descr="http://india-tourist-places.com/wp-content/uploads/2008/08/fatehpur-sik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810000"/>
            <a:ext cx="28956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688" cy="4968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Akbar’s Successors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334000" cy="472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/>
              <a:t>1605</a:t>
            </a:r>
            <a:r>
              <a:rPr lang="en-US" dirty="0" smtClean="0"/>
              <a:t> Akbar dies, son Jahangir  becomes emperor</a:t>
            </a:r>
          </a:p>
          <a:p>
            <a:pPr>
              <a:defRPr/>
            </a:pPr>
            <a:r>
              <a:rPr lang="en-US" b="1" dirty="0" err="1" smtClean="0"/>
              <a:t>Nur</a:t>
            </a:r>
            <a:r>
              <a:rPr lang="en-US" b="1" dirty="0" smtClean="0"/>
              <a:t> </a:t>
            </a:r>
            <a:r>
              <a:rPr lang="en-US" b="1" dirty="0" err="1" smtClean="0"/>
              <a:t>Jahan</a:t>
            </a:r>
            <a:r>
              <a:rPr lang="en-US" b="1" dirty="0" smtClean="0"/>
              <a:t> </a:t>
            </a:r>
            <a:r>
              <a:rPr lang="en-US" dirty="0" smtClean="0"/>
              <a:t>his wife runs the empire for him </a:t>
            </a:r>
          </a:p>
          <a:p>
            <a:pPr>
              <a:defRPr/>
            </a:pPr>
            <a:r>
              <a:rPr lang="en-US" dirty="0" smtClean="0"/>
              <a:t>Their son </a:t>
            </a:r>
            <a:r>
              <a:rPr lang="en-US" dirty="0" err="1" smtClean="0"/>
              <a:t>Khusrau</a:t>
            </a:r>
            <a:r>
              <a:rPr lang="en-US" dirty="0" smtClean="0"/>
              <a:t> rebels and uses the </a:t>
            </a:r>
            <a:r>
              <a:rPr lang="en-US" b="1" dirty="0" smtClean="0"/>
              <a:t>Sikhs</a:t>
            </a:r>
            <a:r>
              <a:rPr lang="en-US" dirty="0" smtClean="0"/>
              <a:t> to shelter and defend him</a:t>
            </a:r>
          </a:p>
          <a:p>
            <a:pPr>
              <a:defRPr/>
            </a:pPr>
            <a:r>
              <a:rPr lang="en-US" dirty="0" smtClean="0"/>
              <a:t>Sikhs were a nonviolent religious group with elements of Hinduism and Islam</a:t>
            </a:r>
          </a:p>
          <a:p>
            <a:pPr>
              <a:defRPr/>
            </a:pPr>
            <a:r>
              <a:rPr lang="en-US" dirty="0" smtClean="0"/>
              <a:t>Because of this the Sikhs became a target for </a:t>
            </a:r>
            <a:r>
              <a:rPr lang="en-US" dirty="0" err="1" smtClean="0"/>
              <a:t>Mughal</a:t>
            </a:r>
            <a:r>
              <a:rPr lang="en-US" dirty="0" smtClean="0"/>
              <a:t> hatred</a:t>
            </a:r>
          </a:p>
        </p:txBody>
      </p:sp>
      <p:pic>
        <p:nvPicPr>
          <p:cNvPr id="63492" name="Picture 9" descr="golden-temple-sikh-cc-claude-renault-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057400"/>
            <a:ext cx="2357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688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Akbar’s Successors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3124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 smtClean="0"/>
              <a:t>Shah </a:t>
            </a:r>
            <a:r>
              <a:rPr lang="en-US" b="1" dirty="0" err="1" smtClean="0"/>
              <a:t>Jahan</a:t>
            </a:r>
            <a:r>
              <a:rPr lang="en-US" dirty="0" smtClean="0"/>
              <a:t>, Jahangir’s son took power and assassinated all of his rivals</a:t>
            </a:r>
          </a:p>
          <a:p>
            <a:pPr>
              <a:defRPr/>
            </a:pPr>
            <a:r>
              <a:rPr lang="en-US" dirty="0" smtClean="0"/>
              <a:t>Passion for two things: his wife and beautiful buildings</a:t>
            </a:r>
          </a:p>
          <a:p>
            <a:pPr>
              <a:defRPr/>
            </a:pPr>
            <a:r>
              <a:rPr lang="en-US" dirty="0" smtClean="0"/>
              <a:t>Wife </a:t>
            </a:r>
            <a:r>
              <a:rPr lang="en-US" dirty="0" err="1" smtClean="0"/>
              <a:t>Mumtaz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died giving birth and he built shrine to his wife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While he was building the country suffered</a:t>
            </a:r>
          </a:p>
          <a:p>
            <a:pPr>
              <a:defRPr/>
            </a:pPr>
            <a:r>
              <a:rPr lang="en-US" dirty="0" smtClean="0"/>
              <a:t>He raised taxes higher and higher to pay for construction of monuments</a:t>
            </a:r>
          </a:p>
        </p:txBody>
      </p:sp>
      <p:pic>
        <p:nvPicPr>
          <p:cNvPr id="64516" name="Picture 2" descr="http://bollywoodfoodclub.files.wordpress.com/2007/11/taj_mahal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00600"/>
            <a:ext cx="4267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688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Akbar’s Successors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2895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/>
              <a:t>1657</a:t>
            </a:r>
            <a:r>
              <a:rPr lang="en-US" dirty="0" smtClean="0"/>
              <a:t>- Shah </a:t>
            </a:r>
            <a:r>
              <a:rPr lang="en-US" dirty="0" err="1" smtClean="0"/>
              <a:t>Jahan</a:t>
            </a:r>
            <a:r>
              <a:rPr lang="en-US" dirty="0" smtClean="0"/>
              <a:t> grew older and became ill his sons began a civil war to see who would take power</a:t>
            </a:r>
          </a:p>
          <a:p>
            <a:pPr>
              <a:defRPr/>
            </a:pPr>
            <a:r>
              <a:rPr lang="en-US" dirty="0" smtClean="0"/>
              <a:t>Third son </a:t>
            </a:r>
            <a:r>
              <a:rPr lang="en-US" b="1" dirty="0" smtClean="0"/>
              <a:t>Aurangzeb</a:t>
            </a:r>
            <a:r>
              <a:rPr lang="en-US" dirty="0" smtClean="0"/>
              <a:t> won and had his father put in prison</a:t>
            </a:r>
          </a:p>
          <a:p>
            <a:pPr>
              <a:defRPr/>
            </a:pPr>
            <a:r>
              <a:rPr lang="en-US" dirty="0" smtClean="0"/>
              <a:t>Aurangzeb built the Mughal empire to its greatest size</a:t>
            </a:r>
          </a:p>
          <a:p>
            <a:pPr>
              <a:defRPr/>
            </a:pPr>
            <a:r>
              <a:rPr lang="en-US" dirty="0" smtClean="0"/>
              <a:t>Power weakened during his reign because he was he a cruel ruler</a:t>
            </a:r>
          </a:p>
          <a:p>
            <a:pPr>
              <a:defRPr/>
            </a:pPr>
            <a:r>
              <a:rPr lang="en-US" dirty="0" smtClean="0"/>
              <a:t>Enforced Islamic laws and did not tolerate Hindu worship</a:t>
            </a:r>
          </a:p>
          <a:p>
            <a:pPr>
              <a:defRPr/>
            </a:pPr>
            <a:r>
              <a:rPr lang="en-US" dirty="0" smtClean="0"/>
              <a:t>Destroyed all pre-Mughal Hindu shrines, taxed Hindus and removed them from government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5540" name="Picture 2" descr="http://theviewspaper.net/wp-content/uploads/2009/04/Review-of-a-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667250"/>
            <a:ext cx="5143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688" cy="573088"/>
          </a:xfrm>
        </p:spPr>
        <p:txBody>
          <a:bodyPr/>
          <a:lstStyle/>
          <a:p>
            <a:r>
              <a:rPr lang="en-US" sz="3200" smtClean="0"/>
              <a:t>Empire’s Decline and Decay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042988" y="1752600"/>
            <a:ext cx="6777037" cy="4079875"/>
          </a:xfrm>
        </p:spPr>
        <p:txBody>
          <a:bodyPr/>
          <a:lstStyle/>
          <a:p>
            <a:r>
              <a:rPr lang="en-US" smtClean="0"/>
              <a:t>Hindu’s rebelled against policies of Aurangzeb</a:t>
            </a:r>
          </a:p>
          <a:p>
            <a:r>
              <a:rPr lang="en-US" smtClean="0"/>
              <a:t>Raised taxes to keep fighting wars, this led to more rebellion</a:t>
            </a:r>
          </a:p>
          <a:p>
            <a:r>
              <a:rPr lang="en-US" smtClean="0"/>
              <a:t>Drained empire of resources, famine killed 2 million, subjects felt little loyalty</a:t>
            </a:r>
          </a:p>
          <a:p>
            <a:r>
              <a:rPr lang="en-US" smtClean="0"/>
              <a:t>Power of local lords grew and empire was split up</a:t>
            </a:r>
          </a:p>
          <a:p>
            <a:r>
              <a:rPr lang="en-US" smtClean="0"/>
              <a:t>European traders came into region and gained foothold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Decline of the Moguls</a:t>
            </a:r>
          </a:p>
        </p:txBody>
      </p:sp>
      <p:sp>
        <p:nvSpPr>
          <p:cNvPr id="6758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066800" y="1684338"/>
            <a:ext cx="1752600" cy="4411662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752600"/>
            <a:ext cx="52578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After death of Shah Jahan revolts against the government and religious intolerance divided India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1650’s British open trade posts (East India Company)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1757 defeat Mogul armies, received right to collect taxes from lands around Calcutta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By 1800 British controlled most of subcontinent </a:t>
            </a:r>
          </a:p>
        </p:txBody>
      </p:sp>
      <p:pic>
        <p:nvPicPr>
          <p:cNvPr id="67589" name="Picture 8" descr="BattleofPlass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27432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Muslim and Hindu Cultures  Blend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3657600" cy="4411662"/>
          </a:xfrm>
        </p:spPr>
        <p:txBody>
          <a:bodyPr/>
          <a:lstStyle/>
          <a:p>
            <a:pPr eaLnBrk="1" hangingPunct="1"/>
            <a:endParaRPr lang="en-US" sz="260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719263"/>
            <a:ext cx="4343400" cy="4411662"/>
          </a:xfrm>
        </p:spPr>
        <p:txBody>
          <a:bodyPr/>
          <a:lstStyle/>
          <a:p>
            <a:pPr eaLnBrk="1" hangingPunct="1"/>
            <a:r>
              <a:rPr lang="en-US" sz="2600" smtClean="0"/>
              <a:t>New language- Urdu blend of Persian, Arabic, Hindi</a:t>
            </a:r>
          </a:p>
          <a:p>
            <a:pPr eaLnBrk="1" hangingPunct="1"/>
            <a:r>
              <a:rPr lang="en-US" sz="2600" smtClean="0"/>
              <a:t>New religion- blend of Hindu and Muslim beliefs-Sikhism</a:t>
            </a:r>
          </a:p>
          <a:p>
            <a:pPr eaLnBrk="1" hangingPunct="1"/>
            <a:r>
              <a:rPr lang="en-US" sz="2600" smtClean="0"/>
              <a:t>Belief of one god, unity of man, reincarnation, rejection of caste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pic>
        <p:nvPicPr>
          <p:cNvPr id="68613" name="Picture 9" descr="golden-temple-sikh-cc-claude-renault-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58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688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The Ottomans Build a Vast Empire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715000" cy="4724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/>
              <a:t>1300’s</a:t>
            </a:r>
            <a:r>
              <a:rPr lang="en-US" dirty="0" smtClean="0"/>
              <a:t> Turks began to expand out of Anatolia in central Turkey</a:t>
            </a:r>
          </a:p>
          <a:p>
            <a:pPr>
              <a:defRPr/>
            </a:pPr>
            <a:r>
              <a:rPr lang="en-US" dirty="0" smtClean="0"/>
              <a:t>Began to unify under a single leader, Osman</a:t>
            </a:r>
          </a:p>
          <a:p>
            <a:pPr>
              <a:defRPr/>
            </a:pPr>
            <a:r>
              <a:rPr lang="en-US" dirty="0" smtClean="0"/>
              <a:t>Turkish warriors called </a:t>
            </a:r>
            <a:r>
              <a:rPr lang="en-US" b="1" i="1" dirty="0" smtClean="0"/>
              <a:t>ghazis</a:t>
            </a:r>
            <a:r>
              <a:rPr lang="en-US" dirty="0" smtClean="0"/>
              <a:t>, warriors for Islam and followed Islamic code, ruled by a </a:t>
            </a:r>
            <a:r>
              <a:rPr lang="en-US" b="1" i="1" dirty="0" smtClean="0"/>
              <a:t>sultan</a:t>
            </a:r>
          </a:p>
          <a:p>
            <a:pPr>
              <a:defRPr/>
            </a:pPr>
            <a:r>
              <a:rPr lang="en-US" dirty="0" smtClean="0"/>
              <a:t>Turks success was based on the use of gunpowder </a:t>
            </a:r>
          </a:p>
          <a:p>
            <a:pPr>
              <a:defRPr/>
            </a:pPr>
            <a:r>
              <a:rPr lang="en-US" dirty="0" smtClean="0"/>
              <a:t>Conquered people were treated fairly</a:t>
            </a:r>
          </a:p>
          <a:p>
            <a:pPr>
              <a:defRPr/>
            </a:pPr>
            <a:r>
              <a:rPr lang="en-US" dirty="0" smtClean="0"/>
              <a:t>Ruled through local officials appointed by sultan, non-Muslim locals did not have to serve in the army but paid taxes</a:t>
            </a:r>
          </a:p>
          <a:p>
            <a:pPr>
              <a:defRPr/>
            </a:pPr>
            <a:r>
              <a:rPr lang="en-US" b="1" dirty="0" smtClean="0"/>
              <a:t>1402</a:t>
            </a:r>
            <a:r>
              <a:rPr lang="en-US" dirty="0" smtClean="0"/>
              <a:t>- Ottoman expansion was halted by warriors from central Asia under </a:t>
            </a:r>
            <a:r>
              <a:rPr lang="en-US" dirty="0" err="1" smtClean="0"/>
              <a:t>Timur</a:t>
            </a:r>
            <a:r>
              <a:rPr lang="en-US" dirty="0" smtClean="0"/>
              <a:t> the Lame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1988" name="Picture 2" descr="http://www.byzantinos.com/Ottomans/img/Young_Greeks_mosque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14600"/>
            <a:ext cx="1905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688" cy="573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The Ottomans Builds a Vast Empire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2971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u="sng" dirty="0" smtClean="0"/>
              <a:t>Expansion of the Ottoman Empire</a:t>
            </a:r>
          </a:p>
          <a:p>
            <a:pPr>
              <a:defRPr/>
            </a:pPr>
            <a:r>
              <a:rPr lang="en-US" dirty="0" smtClean="0"/>
              <a:t>After threat from </a:t>
            </a:r>
            <a:r>
              <a:rPr lang="en-US" dirty="0" err="1" smtClean="0"/>
              <a:t>Timur</a:t>
            </a:r>
            <a:r>
              <a:rPr lang="en-US" dirty="0" smtClean="0"/>
              <a:t> ended Ottoman sultan </a:t>
            </a:r>
            <a:r>
              <a:rPr lang="en-US" dirty="0" err="1" smtClean="0"/>
              <a:t>Mehmed</a:t>
            </a:r>
            <a:r>
              <a:rPr lang="en-US" dirty="0" smtClean="0"/>
              <a:t> I took power</a:t>
            </a:r>
          </a:p>
          <a:p>
            <a:pPr>
              <a:defRPr/>
            </a:pPr>
            <a:r>
              <a:rPr lang="en-US" dirty="0" smtClean="0"/>
              <a:t>Son, </a:t>
            </a:r>
            <a:r>
              <a:rPr lang="en-US" dirty="0" err="1" smtClean="0"/>
              <a:t>Mehmed</a:t>
            </a:r>
            <a:r>
              <a:rPr lang="en-US" dirty="0" smtClean="0"/>
              <a:t> II defeated the Venetian, Italian and Hungarian armies</a:t>
            </a:r>
          </a:p>
          <a:p>
            <a:pPr>
              <a:defRPr/>
            </a:pPr>
            <a:r>
              <a:rPr lang="en-US" b="1" dirty="0" smtClean="0"/>
              <a:t>1453-</a:t>
            </a:r>
            <a:r>
              <a:rPr lang="en-US" dirty="0" smtClean="0"/>
              <a:t> </a:t>
            </a:r>
            <a:r>
              <a:rPr lang="en-US" dirty="0" err="1" smtClean="0"/>
              <a:t>Mehmed</a:t>
            </a:r>
            <a:r>
              <a:rPr lang="en-US" dirty="0" smtClean="0"/>
              <a:t> the Conqueror took the city Constantinople</a:t>
            </a:r>
          </a:p>
          <a:p>
            <a:pPr>
              <a:defRPr/>
            </a:pPr>
            <a:r>
              <a:rPr lang="en-US" dirty="0" smtClean="0"/>
              <a:t>City was strategic point between the Black Sea and the Mediterranean,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allowed the empire to expand into Asia,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united empire between Europe and Asia</a:t>
            </a:r>
          </a:p>
          <a:p>
            <a:pPr>
              <a:defRPr/>
            </a:pPr>
            <a:r>
              <a:rPr lang="en-US" dirty="0" smtClean="0"/>
              <a:t>Opened  city up to Muslims, Christians, Jews, renamed city Istanbul</a:t>
            </a:r>
            <a:endParaRPr lang="en-US" dirty="0"/>
          </a:p>
        </p:txBody>
      </p:sp>
      <p:pic>
        <p:nvPicPr>
          <p:cNvPr id="43012" name="Picture 5" descr="http://upload.wikimedia.org/wikipedia/commons/f/f1/Siege_constantinople_bnf_fr2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648200"/>
            <a:ext cx="426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688" cy="725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Ottomans Build a Vast Empire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5486400" cy="4572000"/>
          </a:xfrm>
        </p:spPr>
        <p:txBody>
          <a:bodyPr/>
          <a:lstStyle/>
          <a:p>
            <a:r>
              <a:rPr lang="en-US" b="1" smtClean="0"/>
              <a:t>1512</a:t>
            </a:r>
            <a:r>
              <a:rPr lang="en-US" smtClean="0"/>
              <a:t>- Selim the Grim came to power</a:t>
            </a:r>
          </a:p>
          <a:p>
            <a:r>
              <a:rPr lang="en-US" smtClean="0"/>
              <a:t>Defeated Safavid  Empire in Persia and conquered Syria, Palestine, North Africa</a:t>
            </a:r>
          </a:p>
          <a:p>
            <a:r>
              <a:rPr lang="en-US" smtClean="0"/>
              <a:t>Conquered  Cairo the intellectual center of the Islamic world</a:t>
            </a:r>
          </a:p>
          <a:p>
            <a:r>
              <a:rPr lang="en-US" smtClean="0"/>
              <a:t>Conquered Mecca and Medina the holiest cities of Islam</a:t>
            </a:r>
          </a:p>
        </p:txBody>
      </p:sp>
      <p:pic>
        <p:nvPicPr>
          <p:cNvPr id="44036" name="Picture 2" descr="http://www.youregypt.com/ehistory/history/islamic/burgi/images/sel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438400"/>
            <a:ext cx="1971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8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Ottomans Build a Vast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5486400" cy="4648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/>
              <a:t>1520-</a:t>
            </a:r>
            <a:r>
              <a:rPr lang="en-US" dirty="0" smtClean="0"/>
              <a:t> </a:t>
            </a:r>
            <a:r>
              <a:rPr lang="en-US" dirty="0" err="1" smtClean="0"/>
              <a:t>Suleyman</a:t>
            </a:r>
            <a:r>
              <a:rPr lang="en-US" dirty="0" smtClean="0"/>
              <a:t> the Lawgiver becomes sultan</a:t>
            </a:r>
          </a:p>
          <a:p>
            <a:pPr>
              <a:defRPr/>
            </a:pPr>
            <a:r>
              <a:rPr lang="en-US" dirty="0" smtClean="0"/>
              <a:t>Under his rule empire reached its greatest power</a:t>
            </a:r>
          </a:p>
          <a:p>
            <a:pPr>
              <a:defRPr/>
            </a:pPr>
            <a:r>
              <a:rPr lang="en-US" dirty="0" smtClean="0"/>
              <a:t>Captured part of eastern Europe, and islands in the Mediterranean , dominated the eastern Mediterranean sea</a:t>
            </a:r>
          </a:p>
          <a:p>
            <a:pPr>
              <a:defRPr/>
            </a:pPr>
            <a:r>
              <a:rPr lang="en-US" dirty="0" smtClean="0"/>
              <a:t>Used powerful navy to control North African coastal cities and trade routes to the interior of Africa</a:t>
            </a:r>
          </a:p>
          <a:p>
            <a:pPr>
              <a:defRPr/>
            </a:pPr>
            <a:r>
              <a:rPr lang="en-US" b="1" dirty="0" smtClean="0"/>
              <a:t>1526</a:t>
            </a:r>
            <a:r>
              <a:rPr lang="en-US" dirty="0" smtClean="0"/>
              <a:t>- advanced into central Europe and made Europeans panic</a:t>
            </a:r>
          </a:p>
          <a:p>
            <a:pPr>
              <a:defRPr/>
            </a:pPr>
            <a:r>
              <a:rPr lang="en-US" dirty="0" err="1" smtClean="0"/>
              <a:t>Suleyman</a:t>
            </a:r>
            <a:r>
              <a:rPr lang="en-US" dirty="0" smtClean="0"/>
              <a:t> became the  most powerful monarch on the planet</a:t>
            </a:r>
            <a:endParaRPr lang="en-US" dirty="0"/>
          </a:p>
        </p:txBody>
      </p:sp>
      <p:pic>
        <p:nvPicPr>
          <p:cNvPr id="45060" name="Picture 2" descr="http://www.osmanli700.gen.tr/tr_images/album/tugr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media.tiscali.co.uk/images/feeds/hutchinson/ency/c01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905000" y="685800"/>
            <a:ext cx="6705600" cy="725488"/>
          </a:xfrm>
        </p:spPr>
        <p:txBody>
          <a:bodyPr/>
          <a:lstStyle/>
          <a:p>
            <a:r>
              <a:rPr lang="en-US" sz="3200" smtClean="0"/>
              <a:t>Ottomans Build a Vast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6858000" cy="4648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err="1" smtClean="0"/>
              <a:t>Suleyman</a:t>
            </a:r>
            <a:r>
              <a:rPr lang="en-US" dirty="0" smtClean="0"/>
              <a:t> kept diverse empire together </a:t>
            </a:r>
          </a:p>
          <a:p>
            <a:pPr>
              <a:defRPr/>
            </a:pPr>
            <a:r>
              <a:rPr lang="en-US" dirty="0" smtClean="0"/>
              <a:t>Simplified and systematized government and law codes</a:t>
            </a:r>
          </a:p>
          <a:p>
            <a:pPr>
              <a:defRPr/>
            </a:pPr>
            <a:r>
              <a:rPr lang="en-US" dirty="0" smtClean="0"/>
              <a:t>Slaves ran the government</a:t>
            </a:r>
          </a:p>
          <a:p>
            <a:pPr>
              <a:defRPr/>
            </a:pPr>
            <a:r>
              <a:rPr lang="en-US" b="1" i="1" dirty="0" err="1" smtClean="0"/>
              <a:t>Devshirme</a:t>
            </a:r>
            <a:r>
              <a:rPr lang="en-US" b="1" i="1" dirty="0" smtClean="0"/>
              <a:t> </a:t>
            </a:r>
            <a:r>
              <a:rPr lang="en-US" dirty="0" smtClean="0"/>
              <a:t>system drafted boys from conquered Christian territories, gave them education, converted them to Islam and trained them as soldiers</a:t>
            </a:r>
          </a:p>
          <a:p>
            <a:pPr>
              <a:defRPr/>
            </a:pPr>
            <a:r>
              <a:rPr lang="en-US" dirty="0" smtClean="0"/>
              <a:t>Elites </a:t>
            </a:r>
            <a:r>
              <a:rPr lang="en-US" dirty="0" err="1" smtClean="0"/>
              <a:t>soliders</a:t>
            </a:r>
            <a:r>
              <a:rPr lang="en-US" dirty="0" smtClean="0"/>
              <a:t> known as </a:t>
            </a:r>
            <a:r>
              <a:rPr lang="en-US" b="1" i="1" dirty="0" smtClean="0"/>
              <a:t>janissaries</a:t>
            </a:r>
          </a:p>
          <a:p>
            <a:pPr>
              <a:defRPr/>
            </a:pPr>
            <a:r>
              <a:rPr lang="en-US" dirty="0" smtClean="0"/>
              <a:t>Brightest rose to high positions in government and military</a:t>
            </a:r>
          </a:p>
          <a:p>
            <a:pPr>
              <a:defRPr/>
            </a:pPr>
            <a:r>
              <a:rPr lang="en-US" dirty="0" smtClean="0"/>
              <a:t>Ottomans let conquered territories keep their religion and local practices to keep down conflict</a:t>
            </a:r>
          </a:p>
        </p:txBody>
      </p:sp>
      <p:pic>
        <p:nvPicPr>
          <p:cNvPr id="47108" name="Picture 2" descr="http://image06.webshots.com/6/3/74/15/80637415rCdSYI_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1371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688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Ottomans Build a Vast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5181600" cy="4724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err="1" smtClean="0"/>
              <a:t>Suleyman</a:t>
            </a:r>
            <a:r>
              <a:rPr lang="en-US" dirty="0" smtClean="0"/>
              <a:t> promoted art, architecture and poetry in his empire</a:t>
            </a:r>
          </a:p>
          <a:p>
            <a:pPr>
              <a:defRPr/>
            </a:pPr>
            <a:r>
              <a:rPr lang="en-US" dirty="0" smtClean="0"/>
              <a:t>Creative period similar to European Renaissance</a:t>
            </a:r>
          </a:p>
          <a:p>
            <a:pPr>
              <a:defRPr/>
            </a:pPr>
            <a:r>
              <a:rPr lang="en-US" dirty="0" smtClean="0"/>
              <a:t>Painters and poets looked to classical Persia and Arabia for inspiration</a:t>
            </a:r>
          </a:p>
          <a:p>
            <a:pPr>
              <a:defRPr/>
            </a:pPr>
            <a:r>
              <a:rPr lang="en-US" dirty="0" smtClean="0"/>
              <a:t>Empire slowly declined over next 400 years</a:t>
            </a:r>
          </a:p>
          <a:p>
            <a:pPr>
              <a:defRPr/>
            </a:pPr>
            <a:r>
              <a:rPr lang="en-US" dirty="0" smtClean="0"/>
              <a:t>Sultans had a tradition of killing ablest sons so they would not take power from them</a:t>
            </a:r>
          </a:p>
          <a:p>
            <a:pPr>
              <a:defRPr/>
            </a:pPr>
            <a:r>
              <a:rPr lang="en-US" dirty="0" smtClean="0"/>
              <a:t>Did not educate other sons and this led to a line of weak rulers</a:t>
            </a:r>
          </a:p>
          <a:p>
            <a:pPr>
              <a:defRPr/>
            </a:pPr>
            <a:r>
              <a:rPr lang="en-US" dirty="0" smtClean="0"/>
              <a:t>Empire was officially broken up at end of World War I (1917)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8132" name="Picture 2" descr="http://www.istanbultourist.com/images/istanbul/suleymaniy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1764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http://farm1.static.flickr.com/188/473371280_dca32402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148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Microsoft Office PowerPoint</Application>
  <PresentationFormat>On-screen Show (4:3)</PresentationFormat>
  <Paragraphs>188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The Muslim World Expands</vt:lpstr>
      <vt:lpstr>Ottomans Build a Vast Empire </vt:lpstr>
      <vt:lpstr>The Ottomans Build a Vast Empire</vt:lpstr>
      <vt:lpstr>The Ottomans Builds a Vast Empire</vt:lpstr>
      <vt:lpstr>Ottomans Build a Vast Empire</vt:lpstr>
      <vt:lpstr>Ottomans Build a Vast Empire</vt:lpstr>
      <vt:lpstr>Slide 7</vt:lpstr>
      <vt:lpstr>Ottomans Build a Vast Empire</vt:lpstr>
      <vt:lpstr>Ottomans Build a Vast Empire</vt:lpstr>
      <vt:lpstr>Ottoman and European Culture Exchange</vt:lpstr>
      <vt:lpstr>The Safavid Empire: Cultural</vt:lpstr>
      <vt:lpstr>Safavid Empire </vt:lpstr>
      <vt:lpstr>The Safavids Build and Empire</vt:lpstr>
      <vt:lpstr>The Safavid Golden Age</vt:lpstr>
      <vt:lpstr>Safavid Golden Age</vt:lpstr>
      <vt:lpstr>Safavid Golden Age</vt:lpstr>
      <vt:lpstr>Dynasty Declines Quickly</vt:lpstr>
      <vt:lpstr>Mughal Empire in India</vt:lpstr>
      <vt:lpstr>Early History of the Mughals</vt:lpstr>
      <vt:lpstr>India’s Muslim Empires</vt:lpstr>
      <vt:lpstr>Hindu and Muslim Cultures Collide</vt:lpstr>
      <vt:lpstr>Akbar’s Golden Age</vt:lpstr>
      <vt:lpstr>Akbar’s Golden Age</vt:lpstr>
      <vt:lpstr>Akbar’s Successors</vt:lpstr>
      <vt:lpstr>Akbar’s Successors</vt:lpstr>
      <vt:lpstr>Akbar’s Successors</vt:lpstr>
      <vt:lpstr>Empire’s Decline and Decay</vt:lpstr>
      <vt:lpstr>Decline of the Moguls</vt:lpstr>
      <vt:lpstr>Muslim and Hindu Cultures  Blend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Muslim World Expands</dc:title>
  <dc:creator>Dean</dc:creator>
  <cp:lastModifiedBy>Dean</cp:lastModifiedBy>
  <cp:revision>1</cp:revision>
  <dcterms:created xsi:type="dcterms:W3CDTF">2012-12-07T13:30:03Z</dcterms:created>
  <dcterms:modified xsi:type="dcterms:W3CDTF">2012-12-07T13:30:17Z</dcterms:modified>
</cp:coreProperties>
</file>