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86179-73F1-46F5-8D87-C80758075FE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AC410-D421-43C5-89CA-5FF10E398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9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4CADCD-4299-4814-B1F0-D991E2F81EC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AEE9C7-99C3-4F43-8027-5DB4368EE12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42E7A0-2173-44CE-8B6B-A6C893BD2F4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D19EC6-262E-4634-BBEE-2DF5CDEC23D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77007-BF26-4774-B0E9-7F0087506173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2216F9-0BCD-475A-A895-77D1DDF18264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FD4865-B466-474D-B6F4-8DEA7E8D11E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D4FBDE-D346-474C-B73D-12669AF23A4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B3E28C-80A5-4C12-BEEB-BB42942A905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FB256D-CFCF-4CC9-9D41-25925D5E0EF2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7ED18B-C191-4A1F-988B-9818D108C6F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ED0E8F-D611-4E9F-9776-1DB64D861A6C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E8B8FB-65F7-46DE-8D21-ADF97C5519E0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33E7F2-3900-4A0D-B89D-ADAC6353FA7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D15C-A8A8-4A77-9F49-919EE2C478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1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16AEE-6461-40B5-A6AA-2AC3008825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6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BFF0-3B9E-46DE-ADA2-DC74380E651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9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D83B-305B-446A-9340-9AD4C8BAD2A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0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5D62-31F3-44A6-AF01-996A300391D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9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8ED93-91EE-4A00-95B5-64E1253A91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2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0172-F634-4029-8310-1559D237C6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6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A85E-1517-4688-9062-B0B704911A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6191-2610-437B-8590-CF47310E03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D10E-42DC-4101-AE9B-52C066ACA5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B7D5-EE6D-4B3C-B6F7-5A9D97A7A1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2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9C4F8-F7C3-4C38-9378-3C0916B7E63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80A24-E01C-4899-A9D6-F48FED1EC58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7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57E8-0629-4733-8A8C-F2F9FABF4D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5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2387F-8C61-470D-A330-41B9D838EE5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6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ggerhistory.info/pages-conflicts-periods/other/boxer-natal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United States Pursues Interests in China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572000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1899 European (Britain, Germany, France , Russia) countries divided China into “</a:t>
            </a:r>
            <a:r>
              <a:rPr lang="en-US" altLang="en-US" b="1" dirty="0" smtClean="0"/>
              <a:t>spheres of influence</a:t>
            </a:r>
            <a:r>
              <a:rPr lang="en-US" altLang="en-US" dirty="0" smtClean="0"/>
              <a:t>”</a:t>
            </a:r>
          </a:p>
          <a:p>
            <a:pPr eaLnBrk="1" hangingPunct="1">
              <a:defRPr/>
            </a:pPr>
            <a:r>
              <a:rPr lang="en-US" altLang="en-US" dirty="0" smtClean="0"/>
              <a:t> Each zone the countries had exclusive access to ports and markets</a:t>
            </a:r>
          </a:p>
          <a:p>
            <a:pPr eaLnBrk="1" hangingPunct="1">
              <a:defRPr/>
            </a:pPr>
            <a:r>
              <a:rPr lang="en-US" altLang="en-US" dirty="0" smtClean="0"/>
              <a:t>Japan expanded regional influence into China, Korea</a:t>
            </a:r>
          </a:p>
          <a:p>
            <a:pPr eaLnBrk="1" hangingPunct="1">
              <a:defRPr/>
            </a:pPr>
            <a:r>
              <a:rPr lang="en-US" altLang="en-US" dirty="0" smtClean="0"/>
              <a:t>U.S. trade limited in China</a:t>
            </a:r>
          </a:p>
          <a:p>
            <a:pPr eaLnBrk="1" hangingPunct="1">
              <a:defRPr/>
            </a:pPr>
            <a:r>
              <a:rPr lang="en-US" altLang="en-US" dirty="0" smtClean="0"/>
              <a:t> Feared tariff barriers</a:t>
            </a:r>
          </a:p>
          <a:p>
            <a:pPr eaLnBrk="1" hangingPunct="1">
              <a:defRPr/>
            </a:pPr>
            <a:endParaRPr lang="en-US" altLang="en-US" sz="2000" dirty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553200" y="1600200"/>
            <a:ext cx="2133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243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3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U.S. Policy in Puerto Rico and Cuba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400" dirty="0" smtClean="0"/>
              <a:t>After Spanish- American War question of what to do with Cuba, Puerto Rico</a:t>
            </a:r>
            <a:endParaRPr lang="en-US" altLang="en-US" sz="2400" u="sng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400" u="sng" dirty="0" smtClean="0"/>
              <a:t>Puerto Rico</a:t>
            </a:r>
          </a:p>
          <a:p>
            <a:pPr eaLnBrk="1" hangingPunct="1">
              <a:defRPr/>
            </a:pPr>
            <a:r>
              <a:rPr lang="en-US" altLang="en-US" sz="2400" dirty="0" smtClean="0"/>
              <a:t>1900 </a:t>
            </a:r>
            <a:r>
              <a:rPr lang="en-US" altLang="en-US" sz="2400" b="1" i="1" dirty="0" smtClean="0"/>
              <a:t>Foraker Act</a:t>
            </a:r>
            <a:r>
              <a:rPr lang="en-US" altLang="en-US" sz="2400" dirty="0" smtClean="0"/>
              <a:t> established civil government </a:t>
            </a:r>
          </a:p>
          <a:p>
            <a:pPr eaLnBrk="1" hangingPunct="1">
              <a:defRPr/>
            </a:pPr>
            <a:r>
              <a:rPr lang="en-US" altLang="en-US" sz="2400" dirty="0" smtClean="0"/>
              <a:t>U.S would appoint governor and part of legislature</a:t>
            </a:r>
          </a:p>
          <a:p>
            <a:pPr eaLnBrk="1" hangingPunct="1">
              <a:defRPr/>
            </a:pPr>
            <a:r>
              <a:rPr lang="en-US" altLang="en-US" sz="2400" dirty="0" smtClean="0"/>
              <a:t>Puerto Ricans not citizens</a:t>
            </a:r>
            <a:endParaRPr lang="en-US" altLang="en-US" sz="2400" b="1" i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i="1" dirty="0" smtClean="0"/>
              <a:t>Insular Cases</a:t>
            </a:r>
            <a:r>
              <a:rPr lang="en-US" altLang="en-US" sz="2400" dirty="0" smtClean="0"/>
              <a:t> Supreme Court said Puerto Ricans not U.S. citizens, but U.S. could collect taxes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/>
              <a:t>1917 Jones Act </a:t>
            </a:r>
            <a:r>
              <a:rPr lang="en-US" altLang="en-US" sz="2400" dirty="0" smtClean="0"/>
              <a:t>granted more citizenship rights, self government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u="sng" dirty="0" smtClean="0"/>
              <a:t>Cuba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 smtClean="0"/>
              <a:t>1902</a:t>
            </a:r>
            <a:r>
              <a:rPr lang="en-US" altLang="en-US" sz="2400" dirty="0" smtClean="0"/>
              <a:t> U.S. army leaves Cuba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 </a:t>
            </a:r>
            <a:r>
              <a:rPr lang="en-US" altLang="en-US" sz="2400" b="1" i="1" dirty="0" smtClean="0"/>
              <a:t>Platt Amendment</a:t>
            </a:r>
            <a:r>
              <a:rPr lang="en-US" altLang="en-US" sz="2400" dirty="0" smtClean="0"/>
              <a:t> kept Cuba in U.S. sphere of influence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200" dirty="0" smtClean="0"/>
              <a:t>Could not enter into treaty without U.S. approval, had to lease naval stations to U.S., right to intervene in Cuban affairs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 Platt Amendment part of Cuban constitution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6289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Panama Canal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6482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Late 1800’s French company started building canal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1903 U.S. purchased French claim $40 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Needed consent of Columbian government to build canal, U.S. did not want to pay their price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U.S. secretly supported independence movement in Panama, sent warships to region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Panama granted independence and gives U.S. control over canal zone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086600" y="2176463"/>
            <a:ext cx="2057400" cy="35052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</p:txBody>
      </p:sp>
      <p:pic>
        <p:nvPicPr>
          <p:cNvPr id="32773" name="Picture 9" descr="527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333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81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Panama Canal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4038600" cy="3692525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35,000 workers used to build canal-5,000 died</a:t>
            </a:r>
          </a:p>
          <a:p>
            <a:pPr eaLnBrk="1" hangingPunct="1"/>
            <a:r>
              <a:rPr lang="en-US" altLang="en-US" sz="2400" smtClean="0"/>
              <a:t>Opened in 1914</a:t>
            </a:r>
          </a:p>
          <a:p>
            <a:pPr eaLnBrk="1" hangingPunct="1"/>
            <a:r>
              <a:rPr lang="en-US" altLang="en-US" sz="2400" smtClean="0"/>
              <a:t>Cut 8,000 miles from ocean trip around North and South America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33796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6629400" y="4724400"/>
            <a:ext cx="1524000" cy="1406525"/>
          </a:xfrm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33797" name="Picture 14" descr="1914_opening_ssan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4419600"/>
            <a:ext cx="23622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924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6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Roosevelt Corollary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5715000" cy="5029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sz="2400" dirty="0" smtClean="0"/>
              <a:t>Latin American countries could not pay debts to European countries</a:t>
            </a:r>
          </a:p>
          <a:p>
            <a:pPr eaLnBrk="1" hangingPunct="1">
              <a:defRPr/>
            </a:pPr>
            <a:r>
              <a:rPr lang="en-US" altLang="en-US" sz="2400" dirty="0" smtClean="0"/>
              <a:t>1904 Roosevelt issues </a:t>
            </a:r>
            <a:r>
              <a:rPr lang="en-US" altLang="en-US" sz="2400" b="1" i="1" dirty="0" smtClean="0"/>
              <a:t>Roosevelt Corollary</a:t>
            </a:r>
            <a:r>
              <a:rPr lang="en-US" altLang="en-US" sz="2400" dirty="0" smtClean="0"/>
              <a:t> (to the Monroe Doctrine) </a:t>
            </a:r>
          </a:p>
          <a:p>
            <a:pPr eaLnBrk="1" hangingPunct="1">
              <a:defRPr/>
            </a:pPr>
            <a:r>
              <a:rPr lang="en-US" altLang="en-US" sz="2400" dirty="0" smtClean="0"/>
              <a:t>U.S would assume police power over countries in Latin America in cases of “chronic wrongdoing”, instead of European powers</a:t>
            </a:r>
          </a:p>
          <a:p>
            <a:pPr eaLnBrk="1" hangingPunct="1">
              <a:defRPr/>
            </a:pPr>
            <a:r>
              <a:rPr lang="en-US" altLang="en-US" sz="2400" dirty="0" smtClean="0"/>
              <a:t>Reasserted </a:t>
            </a:r>
            <a:r>
              <a:rPr lang="en-US" altLang="en-US" sz="2400" i="1" dirty="0" smtClean="0"/>
              <a:t>Monroe Doctrine</a:t>
            </a:r>
            <a:r>
              <a:rPr lang="en-US" altLang="en-US" sz="2400" dirty="0" smtClean="0"/>
              <a:t> keeping Western Hemisphere free of European intervention</a:t>
            </a:r>
          </a:p>
          <a:p>
            <a:pPr>
              <a:defRPr/>
            </a:pPr>
            <a:r>
              <a:rPr lang="en-US" sz="2400" dirty="0"/>
              <a:t>Turned Caribbean into “Yankee Lake”</a:t>
            </a:r>
          </a:p>
          <a:p>
            <a:pPr>
              <a:defRPr/>
            </a:pPr>
            <a:r>
              <a:rPr lang="en-US" sz="2400" dirty="0"/>
              <a:t>Latin American countries thought it was a way to control region through shield of protection, affected relations for decades</a:t>
            </a:r>
          </a:p>
          <a:p>
            <a:pPr eaLnBrk="1" hangingPunct="1">
              <a:defRPr/>
            </a:pPr>
            <a:endParaRPr lang="en-US" altLang="en-US" sz="2400" dirty="0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2438400" cy="238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557338"/>
            <a:ext cx="22891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83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Latin Americans Resist U.S.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Resented America’s role, could take care of themselves</a:t>
            </a:r>
          </a:p>
          <a:p>
            <a:pPr eaLnBrk="1" hangingPunct="1"/>
            <a:r>
              <a:rPr lang="en-US" altLang="en-US" smtClean="0"/>
              <a:t> Nicaraguan leader Augusto Sandino fought guerilla war against Marines until 1920’s</a:t>
            </a:r>
          </a:p>
        </p:txBody>
      </p:sp>
      <p:pic>
        <p:nvPicPr>
          <p:cNvPr id="35844" name="Picture 5" descr="Leatherneck-Mar192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8674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34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Taft and “Dollar Diplomacy”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2578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dirty="0" smtClean="0"/>
              <a:t>Foreign policy was to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/>
              <a:t>maintain “open door policy in Asia,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/>
              <a:t>expand American trade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/>
              <a:t>keep stability in Latin America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/>
              <a:t>Substitute “dollars for bullets”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/>
              <a:t>Increase American investment in Latin America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altLang="en-US" dirty="0" smtClean="0"/>
              <a:t> Provide money for Latin American governments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3124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23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Wilson and Moral Diplomacy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876800" cy="5105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 smtClean="0"/>
              <a:t>1912 Woodrow Wilson, president, change course of foreign policy</a:t>
            </a:r>
          </a:p>
          <a:p>
            <a:pPr eaLnBrk="1" hangingPunct="1">
              <a:defRPr/>
            </a:pPr>
            <a:r>
              <a:rPr lang="en-US" altLang="en-US" dirty="0" smtClean="0"/>
              <a:t>The U. S. should be the conscience of the world.</a:t>
            </a:r>
          </a:p>
          <a:p>
            <a:pPr lvl="1" eaLnBrk="1" hangingPunct="1">
              <a:defRPr/>
            </a:pPr>
            <a:r>
              <a:rPr lang="en-US" altLang="en-US" sz="2800" dirty="0" smtClean="0"/>
              <a:t>Spread democracy.</a:t>
            </a:r>
          </a:p>
          <a:p>
            <a:pPr lvl="1" eaLnBrk="1" hangingPunct="1">
              <a:defRPr/>
            </a:pPr>
            <a:r>
              <a:rPr lang="en-US" altLang="en-US" sz="2800" dirty="0" smtClean="0"/>
              <a:t>Promote peace.</a:t>
            </a:r>
          </a:p>
          <a:p>
            <a:pPr lvl="1" eaLnBrk="1" hangingPunct="1">
              <a:defRPr/>
            </a:pPr>
            <a:r>
              <a:rPr lang="en-US" altLang="en-US" sz="2800" dirty="0" smtClean="0"/>
              <a:t>Condemn colonialism</a:t>
            </a:r>
          </a:p>
          <a:p>
            <a:pPr eaLnBrk="1" hangingPunct="1">
              <a:defRPr/>
            </a:pPr>
            <a:r>
              <a:rPr lang="en-US" altLang="en-US" dirty="0" smtClean="0"/>
              <a:t>Called “</a:t>
            </a:r>
            <a:r>
              <a:rPr lang="en-US" altLang="en-US" b="1" i="1" dirty="0" smtClean="0"/>
              <a:t>moral diplomacy</a:t>
            </a:r>
            <a:r>
              <a:rPr lang="en-US" altLang="en-US" dirty="0" smtClean="0"/>
              <a:t>”</a:t>
            </a:r>
          </a:p>
          <a:p>
            <a:pPr eaLnBrk="1" hangingPunct="1">
              <a:defRPr/>
            </a:pPr>
            <a:r>
              <a:rPr lang="en-US" altLang="en-US" dirty="0" smtClean="0"/>
              <a:t>Did use U.S. military in Latin America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400" dirty="0" smtClean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934200" y="2247900"/>
            <a:ext cx="1752600" cy="3143250"/>
          </a:xfrm>
          <a:solidFill>
            <a:schemeClr val="accent1"/>
          </a:solidFill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209800"/>
            <a:ext cx="29003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8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Revolution in Mexico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5257800" cy="5105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Mexico wide gap between wealthy and poor, most were poor</a:t>
            </a:r>
          </a:p>
          <a:p>
            <a:pPr eaLnBrk="1" hangingPunct="1"/>
            <a:r>
              <a:rPr lang="en-US" altLang="en-US" sz="2400" smtClean="0"/>
              <a:t> Late 1800’s American investment in Mexico expanded</a:t>
            </a:r>
          </a:p>
          <a:p>
            <a:pPr eaLnBrk="1" hangingPunct="1"/>
            <a:r>
              <a:rPr lang="en-US" altLang="en-US" sz="2400" b="1" smtClean="0"/>
              <a:t>1910</a:t>
            </a:r>
            <a:r>
              <a:rPr lang="en-US" altLang="en-US" sz="2400" smtClean="0"/>
              <a:t> revolution in Mexico </a:t>
            </a:r>
          </a:p>
          <a:p>
            <a:pPr eaLnBrk="1" hangingPunct="1"/>
            <a:r>
              <a:rPr lang="en-US" altLang="en-US" sz="2400" b="1" smtClean="0"/>
              <a:t>1913</a:t>
            </a:r>
            <a:r>
              <a:rPr lang="en-US" altLang="en-US" sz="2400" smtClean="0"/>
              <a:t> military dictator assumed power (General Huerta)</a:t>
            </a:r>
          </a:p>
          <a:p>
            <a:pPr eaLnBrk="1" hangingPunct="1"/>
            <a:r>
              <a:rPr lang="en-US" altLang="en-US" sz="2400" smtClean="0"/>
              <a:t>Wilson did not recognize government</a:t>
            </a:r>
          </a:p>
          <a:p>
            <a:pPr eaLnBrk="1" hangingPunct="1"/>
            <a:r>
              <a:rPr lang="en-US" altLang="en-US" sz="2400" smtClean="0"/>
              <a:t>Favored Carranza, sent U.S. Marines and warships to Veracruz, Mexico </a:t>
            </a:r>
          </a:p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00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96000" y="1600200"/>
            <a:ext cx="2590800" cy="4530725"/>
          </a:xfrm>
        </p:spPr>
        <p:txBody>
          <a:bodyPr/>
          <a:lstStyle/>
          <a:p>
            <a:pPr eaLnBrk="1" hangingPunct="1"/>
            <a:endParaRPr lang="en-US" altLang="en-US" sz="2000" smtClean="0"/>
          </a:p>
        </p:txBody>
      </p:sp>
      <p:pic>
        <p:nvPicPr>
          <p:cNvPr id="38917" name="Picture 6" descr="Emelio-Zap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2438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1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Wilson Sends Troops to Mexico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American sailors arrested in Mexico, excuse needed to occupy Veracruz</a:t>
            </a:r>
          </a:p>
          <a:p>
            <a:pPr eaLnBrk="1" hangingPunct="1"/>
            <a:r>
              <a:rPr lang="en-US" altLang="en-US" sz="2000" smtClean="0"/>
              <a:t>All sides in Mexico resented Americans, caused downfall of Huerta, Carranza new president</a:t>
            </a:r>
          </a:p>
          <a:p>
            <a:pPr eaLnBrk="1" hangingPunct="1"/>
            <a:r>
              <a:rPr lang="en-US" altLang="en-US" sz="2000" smtClean="0"/>
              <a:t>Period of revolution saw rise of bandit gangs across Mexico</a:t>
            </a:r>
          </a:p>
          <a:p>
            <a:pPr eaLnBrk="1" hangingPunct="1"/>
            <a:endParaRPr lang="en-US" altLang="en-US" sz="2000" smtClean="0"/>
          </a:p>
        </p:txBody>
      </p:sp>
      <p:sp>
        <p:nvSpPr>
          <p:cNvPr id="3994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990600" y="4953000"/>
            <a:ext cx="7772400" cy="1579563"/>
          </a:xfrm>
          <a:solidFill>
            <a:schemeClr val="folHlink"/>
          </a:solidFill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39941" name="Picture 5" descr="JohnJPershing_PanchoVilla_AlvaroObre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609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41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Wilson Sends U.S. Troops to Mexico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914400" y="1600200"/>
            <a:ext cx="2362200" cy="4530725"/>
          </a:xfrm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763713"/>
            <a:ext cx="5105400" cy="4941887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“Pancho” Villa attacked Americans</a:t>
            </a:r>
          </a:p>
          <a:p>
            <a:pPr eaLnBrk="1" hangingPunct="1"/>
            <a:r>
              <a:rPr lang="en-US" altLang="en-US" sz="2400" smtClean="0"/>
              <a:t>1916- Wilson sent 11,000 troops under Gen. John J. Pershing to find Villa</a:t>
            </a:r>
          </a:p>
          <a:p>
            <a:pPr eaLnBrk="1" hangingPunct="1"/>
            <a:r>
              <a:rPr lang="en-US" altLang="en-US" sz="2400" smtClean="0"/>
              <a:t> 1917- return to U.S. because of WW I </a:t>
            </a:r>
          </a:p>
          <a:p>
            <a:pPr eaLnBrk="1" hangingPunct="1"/>
            <a:r>
              <a:rPr lang="en-US" altLang="en-US" sz="2400" smtClean="0"/>
              <a:t>Mexico incident proving ground for new weapons used in WWI</a:t>
            </a:r>
          </a:p>
          <a:p>
            <a:pPr eaLnBrk="1" hangingPunct="1"/>
            <a:r>
              <a:rPr lang="en-US" altLang="en-US" sz="2400" smtClean="0"/>
              <a:t>World War I test of new American global strength</a:t>
            </a:r>
          </a:p>
        </p:txBody>
      </p:sp>
      <p:pic>
        <p:nvPicPr>
          <p:cNvPr id="40965" name="Picture 8" descr="aa_pershing_mexico_2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3337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America Demands Equal Trade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5867400" cy="495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1899 </a:t>
            </a:r>
            <a:r>
              <a:rPr lang="en-US" altLang="en-US" smtClean="0"/>
              <a:t>U.S Secretary of State John Hay notes on trade in China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U.S  asserted they wanted </a:t>
            </a:r>
            <a:r>
              <a:rPr lang="en-US" altLang="en-US" b="1" i="1" smtClean="0"/>
              <a:t>open door policy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 Did not want colonies, just free trade and equal access </a:t>
            </a:r>
          </a:p>
          <a:p>
            <a:pPr eaLnBrk="1" hangingPunct="1"/>
            <a:r>
              <a:rPr lang="en-US" altLang="en-US" smtClean="0"/>
              <a:t>U.S. expected “equality of treatment for commerce”</a:t>
            </a:r>
          </a:p>
          <a:p>
            <a:pPr eaLnBrk="1" hangingPunct="1"/>
            <a:r>
              <a:rPr lang="en-US" altLang="en-US" smtClean="0"/>
              <a:t>Guiding principle for American foreign policy in Asia for years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2262188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0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U.S Intervenes in the Boxer Rebellion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 smtClean="0"/>
              <a:t>Chinese criticized Western culture and influence</a:t>
            </a:r>
          </a:p>
          <a:p>
            <a:pPr eaLnBrk="1" hangingPunct="1"/>
            <a:r>
              <a:rPr lang="en-US" altLang="en-US" sz="2000" smtClean="0"/>
              <a:t> May 1900 Chinese anti- imperialist secret society- “</a:t>
            </a:r>
            <a:r>
              <a:rPr lang="en-US" altLang="en-US" sz="2000" b="1" smtClean="0"/>
              <a:t>Boxers</a:t>
            </a:r>
            <a:r>
              <a:rPr lang="en-US" altLang="en-US" sz="2000" smtClean="0"/>
              <a:t>” took over foreign diplomat district in Beijing to expel foreign powers</a:t>
            </a:r>
          </a:p>
          <a:p>
            <a:pPr eaLnBrk="1" hangingPunct="1"/>
            <a:r>
              <a:rPr lang="en-US" altLang="en-US" sz="2000" smtClean="0"/>
              <a:t>Multinational force (Japanese, European, American) forces put down Boxer Rebellion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24580" name="Rectangle 6"/>
          <p:cNvSpPr>
            <a:spLocks noGrp="1" noChangeArrowheads="1"/>
          </p:cNvSpPr>
          <p:nvPr>
            <p:ph sz="half" idx="2"/>
          </p:nvPr>
        </p:nvSpPr>
        <p:spPr>
          <a:solidFill>
            <a:schemeClr val="hlink"/>
          </a:solidFill>
        </p:spPr>
        <p:txBody>
          <a:bodyPr/>
          <a:lstStyle/>
          <a:p>
            <a:pPr eaLnBrk="1" hangingPunct="1"/>
            <a:endParaRPr lang="en-US" altLang="en-US" sz="2400" smtClean="0"/>
          </a:p>
        </p:txBody>
      </p:sp>
      <p:pic>
        <p:nvPicPr>
          <p:cNvPr id="24581" name="Picture 5" descr="boxer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981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U.S Intervenes in the Boxer Rebellion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After rebellion European powers mistreated rebels, ordered Chinese government to pay for damages</a:t>
            </a:r>
          </a:p>
          <a:p>
            <a:pPr eaLnBrk="1" hangingPunct="1"/>
            <a:r>
              <a:rPr lang="en-US" altLang="en-US" smtClean="0"/>
              <a:t>1911 Chinese nationalists overthrow emperor </a:t>
            </a:r>
          </a:p>
        </p:txBody>
      </p:sp>
      <p:pic>
        <p:nvPicPr>
          <p:cNvPr id="25604" name="Picture 5" descr="Foreign_armies_in_Beijing_during_Boxer_Rebel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60198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6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Russo-Japanese War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0"/>
            <a:ext cx="6019800" cy="5029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Japan wanted to extend their influence, did not approve of Europeans actions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Did not like Russian troops in Manchuria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 smtClean="0"/>
              <a:t>1904</a:t>
            </a:r>
            <a:r>
              <a:rPr lang="en-US" altLang="en-US" sz="2400" dirty="0" smtClean="0"/>
              <a:t> attack Russian fleet, fought Russian troops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Beginning of </a:t>
            </a:r>
            <a:r>
              <a:rPr lang="en-US" altLang="en-US" sz="2400" b="1" dirty="0" smtClean="0"/>
              <a:t>Russo- Japanese War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U.S. wanted to keep Japan from becoming too powerful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Roosevelt wanted to keep balance of power between countries called peace conference Portsmouth, New Hampshire (1905)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 Roosevelt won Nobel Peace Prize for his efforts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4724400"/>
            <a:ext cx="16986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71600"/>
            <a:ext cx="230505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 Tensions with Japan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676400"/>
            <a:ext cx="5867400" cy="50292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Because of war many Japanese immigrants came to California</a:t>
            </a:r>
          </a:p>
          <a:p>
            <a:pPr>
              <a:defRPr/>
            </a:pPr>
            <a:r>
              <a:rPr lang="en-US" dirty="0" smtClean="0"/>
              <a:t>Many Californians were upset at “yellow peril”</a:t>
            </a:r>
          </a:p>
          <a:p>
            <a:pPr>
              <a:defRPr/>
            </a:pPr>
            <a:r>
              <a:rPr lang="en-US" b="1" dirty="0" smtClean="0"/>
              <a:t>1906</a:t>
            </a:r>
            <a:r>
              <a:rPr lang="en-US" dirty="0" smtClean="0"/>
              <a:t> San Francisco school board ordered segregation of schools to make room for white students</a:t>
            </a:r>
          </a:p>
          <a:p>
            <a:pPr>
              <a:defRPr/>
            </a:pPr>
            <a:r>
              <a:rPr lang="en-US" dirty="0" smtClean="0"/>
              <a:t>Incident caused international crisis, inflamed by press</a:t>
            </a:r>
          </a:p>
          <a:p>
            <a:pPr>
              <a:defRPr/>
            </a:pPr>
            <a:r>
              <a:rPr lang="en-US" b="1" dirty="0" smtClean="0"/>
              <a:t>1908</a:t>
            </a:r>
            <a:r>
              <a:rPr lang="en-US" dirty="0" smtClean="0"/>
              <a:t>- Roosevelt forces </a:t>
            </a:r>
            <a:r>
              <a:rPr lang="en-US" b="1" i="1" dirty="0" smtClean="0"/>
              <a:t>“Gentlemen's’ Agreement</a:t>
            </a:r>
            <a:r>
              <a:rPr lang="en-US" dirty="0" smtClean="0"/>
              <a:t>” with Japan</a:t>
            </a:r>
          </a:p>
          <a:p>
            <a:pPr>
              <a:defRPr/>
            </a:pPr>
            <a:r>
              <a:rPr lang="en-US" dirty="0" smtClean="0"/>
              <a:t>Japanese agree to deny passports to</a:t>
            </a:r>
            <a:br>
              <a:rPr lang="en-US" dirty="0" smtClean="0"/>
            </a:br>
            <a:r>
              <a:rPr lang="en-US" dirty="0" smtClean="0"/>
              <a:t>laborers entering the U.S.</a:t>
            </a:r>
          </a:p>
          <a:p>
            <a:pPr>
              <a:defRPr/>
            </a:pPr>
            <a:r>
              <a:rPr lang="en-US" dirty="0" smtClean="0"/>
              <a:t>Japan recognized the U.S. right to exclude Japanese </a:t>
            </a:r>
          </a:p>
          <a:p>
            <a:pPr>
              <a:defRPr/>
            </a:pPr>
            <a:r>
              <a:rPr lang="en-US" dirty="0" smtClean="0"/>
              <a:t>The U.S. government got the school board of San Francisco to rescind their order to segregate Asians in separate schools</a:t>
            </a:r>
          </a:p>
          <a:p>
            <a:pPr>
              <a:defRPr/>
            </a:pPr>
            <a:r>
              <a:rPr lang="en-US" b="1" dirty="0" smtClean="0"/>
              <a:t>1908-</a:t>
            </a:r>
            <a:r>
              <a:rPr lang="en-US" dirty="0" smtClean="0"/>
              <a:t> </a:t>
            </a:r>
            <a:r>
              <a:rPr lang="en-US" b="1" i="1" dirty="0" smtClean="0"/>
              <a:t>Root-</a:t>
            </a:r>
            <a:r>
              <a:rPr lang="en-US" b="1" i="1" dirty="0" err="1" smtClean="0"/>
              <a:t>Takaharia</a:t>
            </a:r>
            <a:r>
              <a:rPr lang="en-US" b="1" i="1" dirty="0" smtClean="0"/>
              <a:t> </a:t>
            </a:r>
            <a:r>
              <a:rPr lang="en-US" dirty="0" smtClean="0"/>
              <a:t>agreement both powers respect the others right to open door in China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28225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12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Great White Fleet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Roosevelt displayed American military power</a:t>
            </a:r>
          </a:p>
          <a:p>
            <a:pPr eaLnBrk="1" hangingPunct="1"/>
            <a:r>
              <a:rPr lang="en-US" altLang="en-US" smtClean="0"/>
              <a:t> U.S. Navy went on worldwide tour  “Great White Fleet” 1907-1909</a:t>
            </a:r>
          </a:p>
        </p:txBody>
      </p:sp>
      <p:pic>
        <p:nvPicPr>
          <p:cNvPr id="28676" name="Picture 5" descr="great_white_fleet_sails-7089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3810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Great White Fleet Rou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96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27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U.S. investment in Latin America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7150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85950"/>
            <a:ext cx="286226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59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United States in Latin America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305800" cy="3048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 smtClean="0"/>
              <a:t>U.S. saw Latin America as our sphere of influence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altLang="en-US" sz="2400" b="1" dirty="0" smtClean="0"/>
              <a:t>U.S </a:t>
            </a:r>
            <a:r>
              <a:rPr lang="en-US" altLang="en-US" sz="2400" b="1" dirty="0"/>
              <a:t>policy towards Latin America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altLang="en-US" sz="2400" dirty="0"/>
              <a:t>Needed a strong military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altLang="en-US" sz="2400" dirty="0"/>
              <a:t>U.S. saw treatment towards other countries as moral obligation</a:t>
            </a:r>
          </a:p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en-US" altLang="en-US" sz="2400" dirty="0"/>
              <a:t>Elite and Industry needed to accept challenge of international leadership</a:t>
            </a:r>
          </a:p>
          <a:p>
            <a:pPr eaLnBrk="1" hangingPunct="1">
              <a:defRPr/>
            </a:pPr>
            <a:endParaRPr lang="en-US" altLang="en-US" sz="2400" dirty="0" smtClean="0"/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02138"/>
            <a:ext cx="3846513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96011"/>
      </p:ext>
    </p:extLst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959</Words>
  <Application>Microsoft Office PowerPoint</Application>
  <PresentationFormat>On-screen Show (4:3)</PresentationFormat>
  <Paragraphs>128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Layers</vt:lpstr>
      <vt:lpstr>United States Pursues Interests in China</vt:lpstr>
      <vt:lpstr>America Demands Equal Trade</vt:lpstr>
      <vt:lpstr>U.S Intervenes in the Boxer Rebellion</vt:lpstr>
      <vt:lpstr>U.S Intervenes in the Boxer Rebellion</vt:lpstr>
      <vt:lpstr>Russo-Japanese War</vt:lpstr>
      <vt:lpstr> Tensions with Japan</vt:lpstr>
      <vt:lpstr>The Great White Fleet</vt:lpstr>
      <vt:lpstr>U.S. investment in Latin America</vt:lpstr>
      <vt:lpstr>United States in Latin America</vt:lpstr>
      <vt:lpstr>U.S. Policy in Puerto Rico and Cuba</vt:lpstr>
      <vt:lpstr>Panama Canal</vt:lpstr>
      <vt:lpstr>Panama Canal</vt:lpstr>
      <vt:lpstr>Roosevelt Corollary</vt:lpstr>
      <vt:lpstr>Latin Americans Resist U.S.</vt:lpstr>
      <vt:lpstr>Taft and “Dollar Diplomacy”</vt:lpstr>
      <vt:lpstr>Wilson and Moral Diplomacy</vt:lpstr>
      <vt:lpstr>Revolution in Mexico</vt:lpstr>
      <vt:lpstr>Wilson Sends Troops to Mexico</vt:lpstr>
      <vt:lpstr>Wilson Sends U.S. Troops to Mexico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Pursues Interests in China</dc:title>
  <dc:creator>Dean</dc:creator>
  <cp:lastModifiedBy>Dean</cp:lastModifiedBy>
  <cp:revision>1</cp:revision>
  <dcterms:created xsi:type="dcterms:W3CDTF">2014-04-21T17:47:13Z</dcterms:created>
  <dcterms:modified xsi:type="dcterms:W3CDTF">2014-04-21T17:47:37Z</dcterms:modified>
</cp:coreProperties>
</file>