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19CA2-6AF8-4D3E-8F36-C6562A511908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42E6-8DF8-4691-AA60-0F3E2592FB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0BDC8D-0036-4094-926E-2661392B798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C35186D-779A-472C-92EB-C086ED179314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94ED-630F-4F5C-86D9-CA4B1A64FE41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0FF6-52E4-46DE-A16F-569CE9A86D12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2E1D-EE6C-42A8-9AE2-30B45BDABBCA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DA88-E936-4860-AC5E-09E171F1EB53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DA81-8D29-4EB8-9262-46E9C7EBDDC2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760E24-7BDA-4182-BA4F-595101ADBABB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B364A8C-549E-40EF-A5D3-CF93D605BDA5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7B716B-5E4E-4704-A5F9-25F5C1EBA958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49751D-D7D6-42E5-B8CD-27CB20E5F0AF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3943D4-EA03-43E0-9E8C-55E1437ADB19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B5E8-49DE-4047-AD78-D0E9A9100C49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1F73B4-7FB4-4D94-AEF3-44DD3D939372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9B651-C2A7-4310-8F4B-3654CFFDE8E5}" type="slidenum">
              <a:rPr lang="en-US">
                <a:solidFill>
                  <a:srgbClr val="E7DEC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71C">
                  <a:tint val="60000"/>
                  <a:satMod val="155000"/>
                </a:srgbClr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cs typeface="+mn-cs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1E8C4A-5132-417D-A3FE-B26A1A29C428}" type="slidenum">
              <a:rPr lang="en-US">
                <a:solidFill>
                  <a:srgbClr val="E7DEC9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7DEC9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F2DCA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itizensane.net/citizenagainstlies/wp-content/uploads/2007/09/shutupvotersweb.jpg&amp;imgrefurl=http://civillibertieslab.blogspot.com/&amp;usg=__iLWkRHzhL4z3Qj4DcuSQ0dzcp54=&amp;h=316&amp;w=216&amp;sz=55&amp;hl=en&amp;start=8&amp;um=1&amp;tb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2895600" y="533400"/>
            <a:ext cx="5576668" cy="286816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Bill of Rights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</p:spPr>
        <p:txBody>
          <a:bodyPr lIns="91440" rIns="91440"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Chapter 4 </a:t>
            </a:r>
          </a:p>
        </p:txBody>
      </p:sp>
      <p:pic>
        <p:nvPicPr>
          <p:cNvPr id="86020" name="Picture 9" descr="2a-cbldf-first-amendment-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11563"/>
            <a:ext cx="49530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229600" cy="685800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Guarantees in the Bill of Rights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534400" cy="2819400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/>
              <a:t>Third Amendment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Housing and feeding troops was one cause of American Revolution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Says that in peacetime, soldiers may not be housed in private homes without consent of the homeowner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During war, it must be authorized by government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93189" name="Picture 6" descr="cool-cartoon-375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8001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Guarantees in the Bill of Rights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 smtClean="0"/>
              <a:t>Protecting the Rights of the Accused</a:t>
            </a:r>
          </a:p>
          <a:p>
            <a:pPr eaLnBrk="1" hangingPunct="1"/>
            <a:r>
              <a:rPr lang="en-US" sz="2400" smtClean="0"/>
              <a:t>The right to fair legal treatment protected by the Bill of Rights</a:t>
            </a:r>
          </a:p>
          <a:p>
            <a:pPr eaLnBrk="1" hangingPunct="1"/>
            <a:r>
              <a:rPr lang="en-US" sz="2400" smtClean="0"/>
              <a:t>4</a:t>
            </a:r>
            <a:r>
              <a:rPr lang="en-US" sz="2400" baseline="30000" smtClean="0"/>
              <a:t>th</a:t>
            </a:r>
            <a:r>
              <a:rPr lang="en-US" sz="2400" smtClean="0"/>
              <a:t>, 5</a:t>
            </a:r>
            <a:r>
              <a:rPr lang="en-US" sz="2400" baseline="30000" smtClean="0"/>
              <a:t>th</a:t>
            </a:r>
            <a:r>
              <a:rPr lang="en-US" sz="2400" smtClean="0"/>
              <a:t> and 6</a:t>
            </a:r>
            <a:r>
              <a:rPr lang="en-US" sz="2400" baseline="30000" smtClean="0"/>
              <a:t>th</a:t>
            </a:r>
            <a:r>
              <a:rPr lang="en-US" sz="2400" smtClean="0"/>
              <a:t> Amendments</a:t>
            </a:r>
          </a:p>
          <a:p>
            <a:pPr eaLnBrk="1" hangingPunct="1"/>
            <a:r>
              <a:rPr lang="en-US" sz="2400" b="1" smtClean="0"/>
              <a:t>The Fourth Amendment</a:t>
            </a:r>
          </a:p>
          <a:p>
            <a:pPr lvl="2" eaLnBrk="1" hangingPunct="1"/>
            <a:r>
              <a:rPr lang="en-US" sz="2400" smtClean="0"/>
              <a:t>Protects against unreasonable searches and seizure,  gov’t and police cannot search your home or take your property without good cause  </a:t>
            </a:r>
          </a:p>
          <a:p>
            <a:pPr lvl="2" eaLnBrk="1" hangingPunct="1"/>
            <a:r>
              <a:rPr lang="en-US" sz="2400" smtClean="0"/>
              <a:t>Police can ask a judge to issue a </a:t>
            </a:r>
            <a:r>
              <a:rPr lang="en-US" sz="2400" b="1" smtClean="0"/>
              <a:t>search warrant </a:t>
            </a:r>
            <a:r>
              <a:rPr lang="en-US" sz="2400" smtClean="0"/>
              <a:t>if they believe that you have committed a crime which gives them the right to search your property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 bwMode="auto">
          <a:xfrm>
            <a:off x="381000" y="685800"/>
            <a:ext cx="8229600" cy="715963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Guarantees in the Bill of Rights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029200" cy="4876800"/>
          </a:xfrm>
        </p:spPr>
        <p:txBody>
          <a:bodyPr/>
          <a:lstStyle/>
          <a:p>
            <a:pPr marL="533400" indent="-533400" eaLnBrk="1" hangingPunct="1"/>
            <a:r>
              <a:rPr lang="en-US" sz="2400" b="1" smtClean="0"/>
              <a:t>The Fifth Amendment</a:t>
            </a:r>
          </a:p>
          <a:p>
            <a:pPr marL="533400" indent="-533400" eaLnBrk="1" hangingPunct="1"/>
            <a:r>
              <a:rPr lang="en-US" sz="2400" smtClean="0"/>
              <a:t>Protects rights of the accused</a:t>
            </a:r>
          </a:p>
          <a:p>
            <a:pPr marL="533400" indent="-533400" eaLnBrk="1" hangingPunct="1"/>
            <a:r>
              <a:rPr lang="en-US" sz="2400" smtClean="0"/>
              <a:t>Cannot be put on trial for serious federal crime without and </a:t>
            </a:r>
            <a:r>
              <a:rPr lang="en-US" sz="2400" b="1" smtClean="0"/>
              <a:t>indictment</a:t>
            </a:r>
            <a:r>
              <a:rPr lang="en-US" sz="2400" smtClean="0"/>
              <a:t> from a </a:t>
            </a:r>
            <a:r>
              <a:rPr lang="en-US" sz="2400" b="1" smtClean="0"/>
              <a:t>grand jury</a:t>
            </a:r>
          </a:p>
          <a:p>
            <a:pPr marL="533400" indent="-533400" eaLnBrk="1" hangingPunct="1"/>
            <a:r>
              <a:rPr lang="en-US" sz="2400" smtClean="0">
                <a:cs typeface="Times New Roman" pitchFamily="18" charset="0"/>
              </a:rPr>
              <a:t>Protects people from </a:t>
            </a:r>
            <a:r>
              <a:rPr lang="en-US" sz="2400" b="1" smtClean="0">
                <a:cs typeface="Times New Roman" pitchFamily="18" charset="0"/>
              </a:rPr>
              <a:t>double jeopardy</a:t>
            </a:r>
            <a:r>
              <a:rPr lang="en-US" sz="2400" smtClean="0">
                <a:cs typeface="Times New Roman" pitchFamily="18" charset="0"/>
              </a:rPr>
              <a:t>, accused of a crime and found not guilty may not be put on trial again for the same crime</a:t>
            </a:r>
          </a:p>
        </p:txBody>
      </p:sp>
      <p:pic>
        <p:nvPicPr>
          <p:cNvPr id="95236" name="Picture 7" descr="fifth_amendment_report_cards_503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Guarantees in the Bill of Rights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00600" cy="4876800"/>
          </a:xfrm>
        </p:spPr>
        <p:txBody>
          <a:bodyPr/>
          <a:lstStyle/>
          <a:p>
            <a:pPr lvl="1" eaLnBrk="1" hangingPunct="1"/>
            <a:r>
              <a:rPr lang="en-US" sz="2100" smtClean="0"/>
              <a:t>Protects accused person’s right to remain silent,  against </a:t>
            </a:r>
            <a:r>
              <a:rPr lang="en-US" sz="2100" b="1" i="1" smtClean="0"/>
              <a:t>self-incrimination</a:t>
            </a:r>
            <a:r>
              <a:rPr lang="en-US" sz="2100" smtClean="0"/>
              <a:t>, (testifying against yourself)</a:t>
            </a:r>
          </a:p>
          <a:p>
            <a:pPr lvl="1" eaLnBrk="1" hangingPunct="1"/>
            <a:r>
              <a:rPr lang="en-US" sz="2100" smtClean="0"/>
              <a:t>May not be denied life, liberty, or property without </a:t>
            </a:r>
            <a:r>
              <a:rPr lang="en-US" sz="2100" b="1" smtClean="0"/>
              <a:t>due process of law </a:t>
            </a:r>
            <a:r>
              <a:rPr lang="en-US" sz="2100" smtClean="0"/>
              <a:t>(following legal procedures)</a:t>
            </a:r>
          </a:p>
          <a:p>
            <a:pPr lvl="1" eaLnBrk="1" hangingPunct="1"/>
            <a:r>
              <a:rPr lang="en-US" sz="2100" smtClean="0"/>
              <a:t>Protects citizens’ property rights by limiting the gov’ts power of </a:t>
            </a:r>
            <a:r>
              <a:rPr lang="en-US" sz="2100" b="1" i="1" smtClean="0"/>
              <a:t>eminent domain</a:t>
            </a:r>
            <a:r>
              <a:rPr lang="en-US" sz="2100" i="1" smtClean="0"/>
              <a:t>: </a:t>
            </a:r>
            <a:r>
              <a:rPr lang="en-US" sz="2100" smtClean="0"/>
              <a:t>(right of the gov’t to take private property for public use)</a:t>
            </a:r>
          </a:p>
          <a:p>
            <a:pPr eaLnBrk="1" hangingPunct="1"/>
            <a:endParaRPr lang="en-US" sz="1800" smtClean="0"/>
          </a:p>
        </p:txBody>
      </p:sp>
      <p:pic>
        <p:nvPicPr>
          <p:cNvPr id="96260" name="Picture 7" descr="con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7239000" cy="594360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Other Guarantees in the Bill of Rights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</a:pPr>
            <a:endParaRPr lang="en-US" sz="1000" smtClean="0"/>
          </a:p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</p:txBody>
      </p:sp>
      <p:sp>
        <p:nvSpPr>
          <p:cNvPr id="9830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57150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The Sixth Amendment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Gives due process to people accused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of crimes</a:t>
            </a:r>
            <a:r>
              <a:rPr lang="en-US" sz="2400" dirty="0" smtClean="0"/>
              <a:t>, </a:t>
            </a:r>
            <a:r>
              <a:rPr lang="en-US" sz="2400" b="1" dirty="0" smtClean="0"/>
              <a:t>it requires that</a:t>
            </a:r>
            <a:r>
              <a:rPr lang="en-US" sz="2400" dirty="0" smtClean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 Person must be told of the charges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It guarantees them trial by jury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A speedy and public trial,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Right to hear and question witnesses, call witnesses in their defense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Have an attorney even if they cannot afford one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Supreme Court ruled after amendment written that the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must pay for attorney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100" i="1" dirty="0" smtClean="0"/>
              <a:t>Gideon v Wainwright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97285" name="Picture 7" descr="http://ourconstitutionalrights.com/in-the-news/wp-content/uploads/2011/12/Detainee-wai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098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229600" cy="5794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Guarantees in the Bill of Rights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smtClean="0"/>
              <a:t>The Eighth Amendment</a:t>
            </a:r>
          </a:p>
          <a:p>
            <a:pPr marL="533400" indent="-533400" eaLnBrk="1" hangingPunct="1"/>
            <a:r>
              <a:rPr lang="en-US" sz="2400" smtClean="0"/>
              <a:t>prohibits excessive bail</a:t>
            </a:r>
          </a:p>
          <a:p>
            <a:pPr marL="533400" indent="-533400" eaLnBrk="1" hangingPunct="1"/>
            <a:r>
              <a:rPr lang="en-US" sz="2400" smtClean="0"/>
              <a:t>Bail- sum of money used as a deposit before a trial in order to get out of prison</a:t>
            </a:r>
          </a:p>
          <a:p>
            <a:pPr marL="533400" indent="-533400" eaLnBrk="1" hangingPunct="1"/>
            <a:r>
              <a:rPr lang="en-US" sz="2400" smtClean="0"/>
              <a:t>If the accused appears for court then bail is returned, if not  it is forfeited</a:t>
            </a:r>
          </a:p>
          <a:p>
            <a:pPr marL="533400" indent="-533400" eaLnBrk="1" hangingPunct="1"/>
            <a:r>
              <a:rPr lang="en-US" sz="2400" smtClean="0"/>
              <a:t>Forbids excessive fines for people convicted of crimes and cruel and unusual punishment</a:t>
            </a:r>
          </a:p>
          <a:p>
            <a:pPr marL="533400" indent="-533400" eaLnBrk="1" hangingPunct="1"/>
            <a:endParaRPr lang="en-US" sz="2000" smtClean="0"/>
          </a:p>
        </p:txBody>
      </p:sp>
      <p:sp>
        <p:nvSpPr>
          <p:cNvPr id="9830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98309" name="Picture 8" descr="antideathpenal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Guarantees in the Bill of Rights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2819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Seventh Amendment</a:t>
            </a:r>
          </a:p>
          <a:p>
            <a:pPr eaLnBrk="1" hangingPunct="1">
              <a:defRPr/>
            </a:pPr>
            <a:r>
              <a:rPr lang="en-US" sz="2800" dirty="0" smtClean="0"/>
              <a:t>Concerns </a:t>
            </a:r>
            <a:r>
              <a:rPr lang="en-US" sz="2800" i="1" dirty="0" smtClean="0"/>
              <a:t>civil</a:t>
            </a:r>
            <a:r>
              <a:rPr lang="en-US" sz="2800" dirty="0" smtClean="0"/>
              <a:t> cases (disagreements between individuals)</a:t>
            </a:r>
          </a:p>
          <a:p>
            <a:pPr eaLnBrk="1" hangingPunct="1">
              <a:defRPr/>
            </a:pPr>
            <a:r>
              <a:rPr lang="en-US" sz="2800" dirty="0" smtClean="0"/>
              <a:t>Right to jury trial in cases that involve more than $20</a:t>
            </a:r>
          </a:p>
          <a:p>
            <a:pPr eaLnBrk="1" hangingPunct="1">
              <a:defRPr/>
            </a:pPr>
            <a:r>
              <a:rPr lang="en-US" sz="2800" dirty="0" smtClean="0"/>
              <a:t>Does not require jury trial</a:t>
            </a:r>
          </a:p>
          <a:p>
            <a:pPr eaLnBrk="1" hangingPunct="1">
              <a:defRPr/>
            </a:pPr>
            <a:r>
              <a:rPr lang="en-US" sz="2800" dirty="0" smtClean="0"/>
              <a:t>Judge can decide case</a:t>
            </a:r>
          </a:p>
        </p:txBody>
      </p:sp>
      <p:pic>
        <p:nvPicPr>
          <p:cNvPr id="99332" name="Picture 6" descr="http://www.awdsgn.com/classes/spr07/webI/bor/Oldag/images/twenty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495800"/>
            <a:ext cx="541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Guarantees in the Bill of Rights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Ninth Amendment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mtClean="0"/>
              <a:t>Says that citizens have other rights beyond those listed in the Constitution, protects our right to privacy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200" smtClean="0"/>
              <a:t> Protects medical records, freedom from gov’t interference in our personal affairs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3200" smtClean="0"/>
              <a:t>These unwritten rights may not be taken away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0"/>
            <a:ext cx="8229600" cy="609600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Guarantees in the Bill of Rights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78486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Tenth Amendment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/>
              <a:t>Any powers not </a:t>
            </a:r>
            <a:r>
              <a:rPr lang="en-US" sz="2400" b="1" smtClean="0"/>
              <a:t>specifically</a:t>
            </a:r>
            <a:r>
              <a:rPr lang="en-US" sz="2400" smtClean="0"/>
              <a:t> given to the national gov’t are </a:t>
            </a:r>
            <a:r>
              <a:rPr lang="en-US" sz="2400" i="1" smtClean="0"/>
              <a:t>reserved to the states </a:t>
            </a:r>
            <a:r>
              <a:rPr lang="en-US" sz="2400" smtClean="0"/>
              <a:t>or the people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/>
              <a:t>Education, Marriage, and Slavery are such issues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smtClean="0"/>
              <a:t>Prevents Congress and the President from becoming too strong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2400" smtClean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01381" name="Picture 6" descr="cool-cartoon-3824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853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8229600" cy="7318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Extending the Bill of Rights</a:t>
            </a:r>
          </a:p>
        </p:txBody>
      </p:sp>
      <p:sp>
        <p:nvSpPr>
          <p:cNvPr id="102403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For many years after the passage of the Bill of Rights, state and local </a:t>
            </a:r>
            <a:r>
              <a:rPr lang="en-US" dirty="0" err="1" smtClean="0"/>
              <a:t>gov’ts</a:t>
            </a:r>
            <a:r>
              <a:rPr lang="en-US" dirty="0" smtClean="0"/>
              <a:t> were not bound by its terms and some states passed laws that violated civil liberties  </a:t>
            </a:r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b="1" dirty="0" smtClean="0"/>
              <a:t>13th, 14th, 15th, Amendments </a:t>
            </a:r>
            <a:r>
              <a:rPr lang="en-US" dirty="0" smtClean="0"/>
              <a:t> known as the Civil War Amendments made states responsible for protecting civil liberties</a:t>
            </a:r>
          </a:p>
          <a:p>
            <a:pPr eaLnBrk="1" hangingPunct="1">
              <a:defRPr/>
            </a:pPr>
            <a:r>
              <a:rPr lang="en-US" dirty="0" smtClean="0"/>
              <a:t>Other amendments were also responsible for extending the Bill of Rights to other citizens through voting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7044" name="Picture 5" descr="handelsm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46038"/>
            <a:ext cx="8759825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5334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Extending the Bill of Rights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239000" cy="3352800"/>
          </a:xfrm>
        </p:spPr>
        <p:txBody>
          <a:bodyPr/>
          <a:lstStyle/>
          <a:p>
            <a:pPr eaLnBrk="1" hangingPunct="1"/>
            <a:r>
              <a:rPr lang="en-US" b="1" smtClean="0"/>
              <a:t>13th: </a:t>
            </a:r>
            <a:r>
              <a:rPr lang="en-US" smtClean="0"/>
              <a:t>officially outlawed slavery in the United States and this freed thousands of African Americans</a:t>
            </a:r>
          </a:p>
          <a:p>
            <a:pPr eaLnBrk="1" hangingPunct="1"/>
            <a:r>
              <a:rPr lang="en-US" smtClean="0"/>
              <a:t> Outlawed forced labor except as punishment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03428" name="Picture 3" descr="3217740217_edb5bc0c73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343400"/>
            <a:ext cx="34480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 bwMode="auto">
          <a:xfrm>
            <a:off x="6858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Extending the Bill of Rights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3124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b="1" dirty="0" smtClean="0"/>
              <a:t>14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  (1868)</a:t>
            </a:r>
          </a:p>
          <a:p>
            <a:pPr lvl="1" eaLnBrk="1" hangingPunct="1">
              <a:defRPr/>
            </a:pPr>
            <a:r>
              <a:rPr lang="en-US" sz="2400" dirty="0" smtClean="0"/>
              <a:t>Passed to prevent southern states from keeping African Americans from holding jobs, denying them property , and other restrictions</a:t>
            </a:r>
          </a:p>
          <a:p>
            <a:pPr lvl="1" eaLnBrk="1" hangingPunct="1">
              <a:defRPr/>
            </a:pPr>
            <a:r>
              <a:rPr lang="en-US" sz="2400" dirty="0" smtClean="0"/>
              <a:t>Every state must grant its citizens “equal protection of the laws” </a:t>
            </a:r>
          </a:p>
          <a:p>
            <a:pPr lvl="1" eaLnBrk="1" hangingPunct="1">
              <a:defRPr/>
            </a:pPr>
            <a:r>
              <a:rPr lang="en-US" sz="2400" dirty="0" smtClean="0"/>
              <a:t>Defines a U.S. citizen as anyone “born or naturalized in the U.S.”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04452" name="Picture 7" descr="http://reformimmigrationforamerica.org/blog/wp-content/uploads/14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43400"/>
            <a:ext cx="3436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Extending 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i="1" dirty="0" smtClean="0"/>
              <a:t>The intent of the 14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Amendment was to make the Bill of Rights binding for state AND  national </a:t>
            </a:r>
            <a:r>
              <a:rPr lang="en-US" b="1" i="1" dirty="0" err="1" smtClean="0"/>
              <a:t>gov’t</a:t>
            </a:r>
            <a:r>
              <a:rPr lang="en-US" b="1" i="1" dirty="0" smtClean="0"/>
              <a:t> (nationalization of Bill of Rights)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b="1" i="1" dirty="0" smtClean="0"/>
          </a:p>
          <a:p>
            <a:pPr eaLnBrk="1" hangingPunct="1">
              <a:defRPr/>
            </a:pPr>
            <a:r>
              <a:rPr lang="en-US" dirty="0" smtClean="0"/>
              <a:t>Ignored until 1925 when the Supreme Court ruled in </a:t>
            </a:r>
            <a:r>
              <a:rPr lang="en-US" b="1" i="1" dirty="0" err="1" smtClean="0"/>
              <a:t>Gitlow</a:t>
            </a:r>
            <a:r>
              <a:rPr lang="en-US" b="1" i="1" dirty="0" smtClean="0"/>
              <a:t> v. New York</a:t>
            </a:r>
            <a:r>
              <a:rPr lang="en-US" i="1" dirty="0" smtClean="0"/>
              <a:t> </a:t>
            </a:r>
            <a:r>
              <a:rPr lang="en-US" dirty="0" smtClean="0"/>
              <a:t>that the 14th Amendment  applies to free speech</a:t>
            </a:r>
          </a:p>
          <a:p>
            <a:pPr eaLnBrk="1" hangingPunct="1">
              <a:defRPr/>
            </a:pPr>
            <a:r>
              <a:rPr lang="en-US" dirty="0" smtClean="0"/>
              <a:t>After this case Supreme Court interpreted that all of the Bill of Rights applied to the states and federal government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 bwMode="auto">
          <a:xfrm>
            <a:off x="6858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Extending the Bill of Rights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5181600" cy="5029200"/>
          </a:xfrm>
        </p:spPr>
        <p:txBody>
          <a:bodyPr/>
          <a:lstStyle/>
          <a:p>
            <a:pPr eaLnBrk="1" hangingPunct="1"/>
            <a:r>
              <a:rPr lang="en-US" b="1" smtClean="0"/>
              <a:t>15th Amendment (1870)</a:t>
            </a:r>
          </a:p>
          <a:p>
            <a:pPr lvl="2" eaLnBrk="1" hangingPunct="1"/>
            <a:r>
              <a:rPr lang="en-US" sz="2400" smtClean="0"/>
              <a:t>Says that no state may take away a person’s voting rights on the basis of race, color, or previous enslavement</a:t>
            </a:r>
          </a:p>
          <a:p>
            <a:pPr lvl="2" eaLnBrk="1" hangingPunct="1"/>
            <a:r>
              <a:rPr lang="en-US" sz="2400" smtClean="0"/>
              <a:t>This amendment was aimed to give suffrage to African Americans but southern states still found ways around it</a:t>
            </a:r>
          </a:p>
          <a:p>
            <a:pPr lvl="2" eaLnBrk="1" hangingPunct="1"/>
            <a:r>
              <a:rPr lang="en-US" sz="2400" b="1" i="1" smtClean="0"/>
              <a:t>Did not apply to women</a:t>
            </a:r>
          </a:p>
          <a:p>
            <a:pPr lvl="2" eaLnBrk="1" hangingPunct="1"/>
            <a:endParaRPr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106500" name="Content Placeholder 4" descr="first_vote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828800"/>
            <a:ext cx="3238500" cy="40481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4"/>
          <p:cNvSpPr>
            <a:spLocks noGrp="1"/>
          </p:cNvSpPr>
          <p:nvPr>
            <p:ph type="title"/>
          </p:nvPr>
        </p:nvSpPr>
        <p:spPr bwMode="auto">
          <a:xfrm>
            <a:off x="5334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Extending the Bill of Rights</a:t>
            </a:r>
          </a:p>
        </p:txBody>
      </p:sp>
      <p:sp>
        <p:nvSpPr>
          <p:cNvPr id="106499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800600"/>
          </a:xfrm>
        </p:spPr>
        <p:txBody>
          <a:bodyPr>
            <a:normAutofit fontScale="92500" lnSpcReduction="10000"/>
          </a:bodyPr>
          <a:lstStyle/>
          <a:p>
            <a:pPr marL="342900" lvl="1" indent="-342900" eaLnBrk="1" hangingPunct="1">
              <a:defRPr/>
            </a:pPr>
            <a:r>
              <a:rPr lang="en-US" sz="2800" b="1" dirty="0" smtClean="0"/>
              <a:t>17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Amendment (1913)</a:t>
            </a:r>
          </a:p>
          <a:p>
            <a:pPr marL="525463" lvl="3" indent="-342900" eaLnBrk="1" hangingPunct="1">
              <a:defRPr/>
            </a:pPr>
            <a:r>
              <a:rPr lang="en-US" sz="2800" dirty="0" smtClean="0"/>
              <a:t>Allows voters to elect their senators directly instead of the previous system where state legislatures had elected them</a:t>
            </a:r>
          </a:p>
          <a:p>
            <a:pPr eaLnBrk="1" hangingPunct="1">
              <a:defRPr/>
            </a:pPr>
            <a:r>
              <a:rPr lang="en-US" i="1" dirty="0" smtClean="0"/>
              <a:t>Gave people greater voice in </a:t>
            </a:r>
            <a:r>
              <a:rPr lang="en-US" i="1" dirty="0" err="1" smtClean="0"/>
              <a:t>gov’t</a:t>
            </a:r>
            <a:endParaRPr lang="en-US" i="1" dirty="0" smtClean="0"/>
          </a:p>
          <a:p>
            <a:pPr eaLnBrk="1" hangingPunct="1">
              <a:defRPr/>
            </a:pPr>
            <a:r>
              <a:rPr lang="en-US" b="1" dirty="0" smtClean="0"/>
              <a:t>19th Amendment (1920) </a:t>
            </a:r>
          </a:p>
          <a:p>
            <a:pPr lvl="1" eaLnBrk="1" hangingPunct="1">
              <a:defRPr/>
            </a:pPr>
            <a:r>
              <a:rPr lang="en-US" sz="2800" dirty="0" smtClean="0"/>
              <a:t>Gave women the right to vote in all national and state elections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7524" name="Content Placeholder 4" descr="AlphaLeague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2286000"/>
            <a:ext cx="2667000" cy="3276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Extending the Bill of Rights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5029200"/>
          </a:xfrm>
        </p:spPr>
        <p:txBody>
          <a:bodyPr/>
          <a:lstStyle/>
          <a:p>
            <a:pPr eaLnBrk="1" hangingPunct="1"/>
            <a:r>
              <a:rPr lang="en-US" sz="2400" b="1" smtClean="0"/>
              <a:t>The 23rd Amendment (1961)</a:t>
            </a:r>
          </a:p>
          <a:p>
            <a:pPr marL="525463" lvl="3" indent="-342900" eaLnBrk="1" hangingPunct="1"/>
            <a:r>
              <a:rPr lang="en-US" sz="2400" smtClean="0"/>
              <a:t>Allows the residents of Washington D.C. to vote for president and vice president </a:t>
            </a:r>
          </a:p>
          <a:p>
            <a:pPr marL="342900" lvl="2" indent="-342900" eaLnBrk="1" hangingPunct="1"/>
            <a:r>
              <a:rPr lang="en-US" sz="2400" b="1" smtClean="0"/>
              <a:t>The 24</a:t>
            </a:r>
            <a:r>
              <a:rPr lang="en-US" sz="2400" b="1" baseline="30000" smtClean="0"/>
              <a:t>th</a:t>
            </a:r>
            <a:r>
              <a:rPr lang="en-US" sz="2400" b="1" smtClean="0"/>
              <a:t> Amendment (1964)</a:t>
            </a:r>
          </a:p>
          <a:p>
            <a:pPr marL="525463" lvl="3" indent="-342900" eaLnBrk="1" hangingPunct="1"/>
            <a:r>
              <a:rPr lang="en-US" sz="2400" smtClean="0"/>
              <a:t>Made poll taxes illegal in national and state elections; this prevented some southern states from keeping poor citizens from voting</a:t>
            </a:r>
          </a:p>
          <a:p>
            <a:pPr marL="342900" lvl="2" indent="-342900" eaLnBrk="1" hangingPunct="1"/>
            <a:r>
              <a:rPr lang="en-US" sz="2400" b="1" smtClean="0"/>
              <a:t>The 26th Amendment (1971) </a:t>
            </a:r>
          </a:p>
          <a:p>
            <a:pPr marL="525463" lvl="3" indent="-342900" eaLnBrk="1" hangingPunct="1"/>
            <a:r>
              <a:rPr lang="en-US" sz="2400" smtClean="0"/>
              <a:t>Sets the voting age at 18, this allowed teens who were fighting for the army to be able to vote</a:t>
            </a:r>
          </a:p>
          <a:p>
            <a:pPr marL="525463" lvl="3" indent="-342900" eaLnBrk="1" hangingPunct="1"/>
            <a:r>
              <a:rPr lang="en-US" sz="2400" smtClean="0"/>
              <a:t>This was done while America was involved in the Vietnam Conflict</a:t>
            </a:r>
          </a:p>
          <a:p>
            <a:pPr marL="342900" lvl="2" indent="-342900" eaLnBrk="1" hangingPunct="1"/>
            <a:endParaRPr lang="en-US" smtClean="0"/>
          </a:p>
          <a:p>
            <a:pPr marL="342900" lvl="2" indent="-342900" eaLnBrk="1" hangingPunct="1"/>
            <a:endParaRPr lang="en-US" smtClean="0"/>
          </a:p>
          <a:p>
            <a:pPr marL="342900" lvl="2" indent="-342900" eaLnBrk="1" hangingPunct="1"/>
            <a:endParaRPr lang="en-US" sz="1200" smtClean="0"/>
          </a:p>
          <a:p>
            <a:pPr marL="342900" lvl="2" indent="-342900" eaLnBrk="1" hangingPunct="1">
              <a:buFont typeface="Wingdings" pitchFamily="2" charset="2"/>
              <a:buNone/>
            </a:pPr>
            <a:endParaRPr lang="en-US" sz="1200" smtClean="0"/>
          </a:p>
          <a:p>
            <a:pPr eaLnBrk="1" hangingPunct="1"/>
            <a:endParaRPr lang="en-US" smtClean="0"/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The Civil Rights Struggle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5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76800" cy="5181600"/>
          </a:xfrm>
        </p:spPr>
        <p:txBody>
          <a:bodyPr/>
          <a:lstStyle/>
          <a:p>
            <a:pPr eaLnBrk="1" hangingPunct="1"/>
            <a:r>
              <a:rPr lang="en-US" sz="2400" smtClean="0"/>
              <a:t>Post Civil War, African Americans faced discrimination</a:t>
            </a:r>
          </a:p>
          <a:p>
            <a:pPr marL="547688" lvl="1" indent="-273050" eaLnBrk="1" hangingPunct="1"/>
            <a:r>
              <a:rPr lang="en-US" sz="2400" smtClean="0"/>
              <a:t>Discrimination – unfair treatment based on prejudice against a certain group</a:t>
            </a:r>
          </a:p>
          <a:p>
            <a:pPr eaLnBrk="1" hangingPunct="1"/>
            <a:r>
              <a:rPr lang="en-US" sz="2400" smtClean="0"/>
              <a:t>South had </a:t>
            </a:r>
            <a:r>
              <a:rPr lang="en-US" sz="2400" b="1" smtClean="0"/>
              <a:t>“Jim Crow”</a:t>
            </a:r>
            <a:r>
              <a:rPr lang="en-US" sz="2400" smtClean="0"/>
              <a:t> laws</a:t>
            </a:r>
          </a:p>
          <a:p>
            <a:pPr marL="547688" lvl="1" indent="-273050" eaLnBrk="1" hangingPunct="1"/>
            <a:r>
              <a:rPr lang="en-US" sz="2400" smtClean="0"/>
              <a:t>Separation in pubic places</a:t>
            </a:r>
          </a:p>
          <a:p>
            <a:pPr eaLnBrk="1" hangingPunct="1"/>
            <a:r>
              <a:rPr lang="en-US" sz="2400" smtClean="0"/>
              <a:t>Segregation </a:t>
            </a:r>
          </a:p>
          <a:p>
            <a:pPr marL="547688" lvl="1" indent="-273050" eaLnBrk="1" hangingPunct="1"/>
            <a:r>
              <a:rPr lang="en-US" sz="2400" smtClean="0"/>
              <a:t>Legal separation of the races</a:t>
            </a:r>
          </a:p>
          <a:p>
            <a:pPr eaLnBrk="1" hangingPunct="1"/>
            <a:r>
              <a:rPr lang="en-US" sz="2400" smtClean="0"/>
              <a:t>Civil Rights were needed</a:t>
            </a:r>
          </a:p>
          <a:p>
            <a:pPr marL="547688" lvl="1" indent="-273050" eaLnBrk="1" hangingPunct="1"/>
            <a:r>
              <a:rPr lang="en-US" sz="2400" smtClean="0"/>
              <a:t>The rights of full citizenship and equality under the law</a:t>
            </a:r>
          </a:p>
          <a:p>
            <a:endParaRPr lang="en-US" smtClean="0"/>
          </a:p>
        </p:txBody>
      </p:sp>
      <p:sp>
        <p:nvSpPr>
          <p:cNvPr id="10957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2819400"/>
            <a:ext cx="1981200" cy="17526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09573" name="Picture 6" descr="JimCrowP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33600"/>
            <a:ext cx="3333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Civil Rights Struggle</a:t>
            </a:r>
            <a:endParaRPr lang="en-US" dirty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African Americans seen as “second-class citizens”</a:t>
            </a:r>
          </a:p>
          <a:p>
            <a:pPr eaLnBrk="1" hangingPunct="1"/>
            <a:r>
              <a:rPr lang="en-US" sz="2400" smtClean="0"/>
              <a:t>National Association for the Advancement of Colored People (NAACP) established in 1909 by African Americans and whites</a:t>
            </a:r>
          </a:p>
          <a:p>
            <a:pPr marL="547688" lvl="1" indent="-273050" eaLnBrk="1" hangingPunct="1"/>
            <a:r>
              <a:rPr lang="en-US" sz="2400" smtClean="0"/>
              <a:t>Worked through courts to challenge laws and customs</a:t>
            </a:r>
          </a:p>
          <a:p>
            <a:pPr eaLnBrk="1" hangingPunct="1"/>
            <a:r>
              <a:rPr lang="en-US" sz="2400" smtClean="0"/>
              <a:t>1910 the National Urban League founded</a:t>
            </a:r>
          </a:p>
          <a:p>
            <a:pPr marL="547688" lvl="1" indent="-273050" eaLnBrk="1" hangingPunct="1"/>
            <a:r>
              <a:rPr lang="en-US" sz="2400" smtClean="0"/>
              <a:t>To aid in finding jobs and getting ahead in life</a:t>
            </a:r>
          </a:p>
          <a:p>
            <a:pPr eaLnBrk="1" hangingPunct="1"/>
            <a:r>
              <a:rPr lang="en-US" sz="2400" smtClean="0"/>
              <a:t>1950’S and 1960’s Civil Rights Movement gradually developed from these and other groups and other involved people</a:t>
            </a:r>
          </a:p>
          <a:p>
            <a:pPr marL="547688" lvl="1" indent="-273050" eaLnBrk="1" hangingPunct="1"/>
            <a:r>
              <a:rPr lang="en-US" sz="2400" smtClean="0"/>
              <a:t>Millions supported the movement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Civil Rights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6248400" cy="49831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smtClean="0"/>
              <a:t>1948 </a:t>
            </a:r>
            <a:r>
              <a:rPr lang="en-US" sz="2600" dirty="0" smtClean="0"/>
              <a:t>– Truman ordered end to segregation in armed forces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smtClean="0"/>
              <a:t>1954 </a:t>
            </a:r>
            <a:r>
              <a:rPr lang="en-US" sz="2600" dirty="0" smtClean="0"/>
              <a:t>– </a:t>
            </a:r>
            <a:r>
              <a:rPr lang="en-US" sz="2600" b="1" i="1" dirty="0" smtClean="0"/>
              <a:t>Brown v. Board of Education of Topeka, Kansas</a:t>
            </a:r>
            <a:endParaRPr lang="en-US" sz="2600" b="1" dirty="0" smtClean="0"/>
          </a:p>
          <a:p>
            <a:pPr marL="547688" lvl="1" indent="-273050" eaLnBrk="1" hangingPunct="1">
              <a:lnSpc>
                <a:spcPct val="90000"/>
              </a:lnSpc>
              <a:defRPr/>
            </a:pPr>
            <a:r>
              <a:rPr lang="en-US" dirty="0" smtClean="0"/>
              <a:t>Argued segregated public schools unconstitutional</a:t>
            </a:r>
          </a:p>
          <a:p>
            <a:pPr marL="547688" lvl="1" indent="-273050" eaLnBrk="1" hangingPunct="1">
              <a:lnSpc>
                <a:spcPct val="90000"/>
              </a:lnSpc>
              <a:defRPr/>
            </a:pPr>
            <a:r>
              <a:rPr lang="en-US" dirty="0" smtClean="0"/>
              <a:t>Segregation violated Amendment XIV’s principle of equal protection under the law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dirty="0" smtClean="0"/>
              <a:t>1950s</a:t>
            </a:r>
            <a:r>
              <a:rPr lang="en-US" sz="2600" dirty="0" smtClean="0"/>
              <a:t> – Dr. Martin Luther King, Jr. became one of the main leaders of the civil rights movement.</a:t>
            </a:r>
          </a:p>
          <a:p>
            <a:pPr marL="547688" lvl="1" indent="-273050" eaLnBrk="1" hangingPunct="1">
              <a:lnSpc>
                <a:spcPct val="90000"/>
              </a:lnSpc>
              <a:defRPr/>
            </a:pPr>
            <a:r>
              <a:rPr lang="en-US" dirty="0" smtClean="0"/>
              <a:t>Baptist minister, great orator</a:t>
            </a:r>
          </a:p>
          <a:p>
            <a:pPr marL="547688" lvl="1" indent="-273050" eaLnBrk="1" hangingPunct="1">
              <a:lnSpc>
                <a:spcPct val="90000"/>
              </a:lnSpc>
              <a:defRPr/>
            </a:pPr>
            <a:r>
              <a:rPr lang="en-US" dirty="0" smtClean="0"/>
              <a:t>Believed in </a:t>
            </a:r>
            <a:r>
              <a:rPr lang="en-US" i="1" dirty="0" smtClean="0"/>
              <a:t>nonviolent resistance</a:t>
            </a:r>
            <a:r>
              <a:rPr lang="en-US" dirty="0" smtClean="0"/>
              <a:t> </a:t>
            </a:r>
          </a:p>
          <a:p>
            <a:pPr marL="547688" lvl="1" indent="-273050" eaLnBrk="1" hangingPunct="1">
              <a:lnSpc>
                <a:spcPct val="90000"/>
              </a:lnSpc>
              <a:defRPr/>
            </a:pPr>
            <a:r>
              <a:rPr lang="en-US" dirty="0" smtClean="0"/>
              <a:t>Helped organize marches, boycotts, and demonstrations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1620" name="Picture 5" descr="girl%20with%20news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19600"/>
            <a:ext cx="19907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2" descr="http://tenthltr2u.files.wordpress.com/2011/01/martin-luther-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0"/>
            <a:ext cx="1935163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Civil Rights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46238"/>
            <a:ext cx="5943600" cy="4830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1960 </a:t>
            </a:r>
            <a:r>
              <a:rPr lang="en-US" sz="2800" b="1" dirty="0" smtClean="0"/>
              <a:t>Sit-in movement</a:t>
            </a:r>
            <a:r>
              <a:rPr lang="en-US" sz="2800" dirty="0" smtClean="0"/>
              <a:t> begins in Greensboro, NC</a:t>
            </a:r>
          </a:p>
          <a:p>
            <a:pPr eaLnBrk="1" hangingPunct="1">
              <a:defRPr/>
            </a:pPr>
            <a:r>
              <a:rPr lang="en-US" sz="2800" dirty="0" smtClean="0"/>
              <a:t> Spreads across the south and it becomes an effective mass movement.</a:t>
            </a:r>
          </a:p>
          <a:p>
            <a:pPr eaLnBrk="1" hangingPunct="1">
              <a:defRPr/>
            </a:pPr>
            <a:r>
              <a:rPr lang="en-US" sz="2800" dirty="0" smtClean="0"/>
              <a:t>April 1960 Southern Black students formed the Student Non-Violent coordinating Committee </a:t>
            </a:r>
            <a:r>
              <a:rPr lang="en-US" sz="2800" b="1" dirty="0" smtClean="0"/>
              <a:t>(SNCC).</a:t>
            </a:r>
            <a:r>
              <a:rPr lang="en-US" sz="2800" dirty="0" smtClean="0"/>
              <a:t>Organized voter registration drives across the south </a:t>
            </a:r>
          </a:p>
          <a:p>
            <a:pPr lvl="1" eaLnBrk="1" hangingPunct="1">
              <a:defRPr/>
            </a:pPr>
            <a:r>
              <a:rPr lang="en-US" sz="2400" dirty="0" smtClean="0"/>
              <a:t>Often at odds with NAACP and MLK because they wanted more immediate change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2644" name="Picture 5" descr="atlant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25146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First Amendment Freedoms</a:t>
            </a:r>
          </a:p>
        </p:txBody>
      </p:sp>
      <p:sp>
        <p:nvSpPr>
          <p:cNvPr id="8806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600200"/>
            <a:ext cx="4648200" cy="5105400"/>
          </a:xfrm>
        </p:spPr>
        <p:txBody>
          <a:bodyPr/>
          <a:lstStyle/>
          <a:p>
            <a:pPr eaLnBrk="1" hangingPunct="1"/>
            <a:r>
              <a:rPr lang="en-US" sz="2400" smtClean="0"/>
              <a:t>Founders of US believed in protecting individual rights, providing for safety and well being of citizens</a:t>
            </a:r>
          </a:p>
          <a:p>
            <a:pPr eaLnBrk="1" hangingPunct="1"/>
            <a:r>
              <a:rPr lang="en-US" sz="2400" smtClean="0"/>
              <a:t>Bill of Rights places limits on powers of gov’t. </a:t>
            </a:r>
          </a:p>
          <a:p>
            <a:pPr eaLnBrk="1" hangingPunct="1"/>
            <a:r>
              <a:rPr lang="en-US" sz="2400" smtClean="0"/>
              <a:t>Protects civil liberties</a:t>
            </a:r>
          </a:p>
          <a:p>
            <a:pPr eaLnBrk="1" hangingPunct="1"/>
            <a:r>
              <a:rPr lang="en-US" sz="2400" smtClean="0"/>
              <a:t>Five basic freedoms protected in 1st Amendment: speech, religion, assembly, press and to petition the government</a:t>
            </a:r>
          </a:p>
        </p:txBody>
      </p:sp>
      <p:pic>
        <p:nvPicPr>
          <p:cNvPr id="88069" name="Picture 6" descr="FirstAmend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0480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Civil Right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1722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Integrating Southern universities.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000" dirty="0" smtClean="0"/>
              <a:t>Kennedy forced to send in 3000 troops.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Spring 1963 King begins a campaign against discrimination in Birmingham, 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Police reaction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000" dirty="0" smtClean="0"/>
              <a:t>Attacked protesters with dogs and fire hoses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000" dirty="0" smtClean="0"/>
              <a:t>All seen on TVs across the country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June 11, 1963 Kennedy responds.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000" dirty="0" smtClean="0"/>
              <a:t>Calls for new Civil Rights legislation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000" dirty="0" smtClean="0"/>
              <a:t>Calls problem a moral issue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3668" name="Picture 5" descr="RS_20_02_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81200"/>
            <a:ext cx="19478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6" descr="http://www.topdesignmag.com/wp-content/uploads/2010/11/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91000"/>
            <a:ext cx="21193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Civil Rights Struggle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46238"/>
            <a:ext cx="6096000" cy="49069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1960s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“Freedom Riders”</a:t>
            </a:r>
          </a:p>
          <a:p>
            <a:pPr lvl="1" eaLnBrk="1" hangingPunct="1">
              <a:defRPr/>
            </a:pPr>
            <a:r>
              <a:rPr lang="en-US" sz="2400" dirty="0" smtClean="0"/>
              <a:t>Freedom Riders tried to end segregation in facilities serving bus passengers</a:t>
            </a:r>
          </a:p>
          <a:p>
            <a:pPr lvl="1" eaLnBrk="1" hangingPunct="1">
              <a:defRPr/>
            </a:pPr>
            <a:r>
              <a:rPr lang="en-US" sz="2400" dirty="0" smtClean="0"/>
              <a:t>After violent incidents federal marshals were sent to protect Freedom Riders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400" b="1" dirty="0" smtClean="0"/>
              <a:t>Civil Rights Act of 1964</a:t>
            </a:r>
          </a:p>
          <a:p>
            <a:pPr marL="547688" lvl="1" indent="-273050" eaLnBrk="1" hangingPunct="1">
              <a:lnSpc>
                <a:spcPct val="90000"/>
              </a:lnSpc>
              <a:defRPr/>
            </a:pPr>
            <a:r>
              <a:rPr lang="en-US" sz="2400" dirty="0" smtClean="0"/>
              <a:t>Passed by Congress</a:t>
            </a:r>
          </a:p>
          <a:p>
            <a:pPr marL="547688" lvl="1" indent="-273050" eaLnBrk="1" hangingPunct="1">
              <a:lnSpc>
                <a:spcPct val="90000"/>
              </a:lnSpc>
              <a:defRPr/>
            </a:pPr>
            <a:r>
              <a:rPr lang="en-US" sz="2400" dirty="0" smtClean="0"/>
              <a:t>Prohibited discrimination in public facilities, employment, education, voter registration.</a:t>
            </a:r>
          </a:p>
          <a:p>
            <a:pPr marL="547688" lvl="1" indent="-273050" eaLnBrk="1" hangingPunct="1">
              <a:lnSpc>
                <a:spcPct val="90000"/>
              </a:lnSpc>
              <a:defRPr/>
            </a:pPr>
            <a:r>
              <a:rPr lang="en-US" sz="2400" dirty="0" smtClean="0"/>
              <a:t>Banned discrimination by race, color, gender, religion, and national origin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4692" name="Picture 6" descr="Civil-Rights-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209800"/>
            <a:ext cx="198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831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1964 </a:t>
            </a:r>
            <a:r>
              <a:rPr lang="en-US" sz="2800" dirty="0" smtClean="0"/>
              <a:t>voting rights becomes the main goal of civil rights movement.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Passage of 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outlawed poll taxes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smtClean="0"/>
              <a:t>Freedom Summer of 1964 was a massive voter registration drive in Mississippi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Three civil rights workers were murdered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MLK resumed voter registration drive in AL, “March to Selma”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Voting Rights Act of 1965.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Did away with literacy requirements to vote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Johnson sends in federal officials to oversee voter registration.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Over the next 25 years totally transforms the south because blacks are voting.</a:t>
            </a:r>
            <a:r>
              <a:rPr lang="en-US" sz="2400" dirty="0" smtClean="0"/>
              <a:t> 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Civil Rights Struggle</a:t>
            </a:r>
            <a:endParaRPr lang="en-US" dirty="0"/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Many gains since the 1960s civil rights movement for all minorities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1970s – affirmative action programs</a:t>
            </a:r>
          </a:p>
          <a:p>
            <a:pPr marL="547688" lvl="1" indent="-273050" eaLnBrk="1" hangingPunct="1">
              <a:lnSpc>
                <a:spcPct val="90000"/>
              </a:lnSpc>
            </a:pPr>
            <a:r>
              <a:rPr lang="en-US" sz="2400" smtClean="0"/>
              <a:t>Encouraged the hiring and promoting of minorities and women in fields that were traditionally closed to them.</a:t>
            </a:r>
          </a:p>
          <a:p>
            <a:pPr marL="547688" lvl="1" indent="-273050" eaLnBrk="1" hangingPunct="1">
              <a:lnSpc>
                <a:spcPct val="90000"/>
              </a:lnSpc>
            </a:pPr>
            <a:r>
              <a:rPr lang="en-US" sz="2400" smtClean="0"/>
              <a:t>Colleges also practiced this.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Affirmative Action controversial from the beginning</a:t>
            </a:r>
          </a:p>
          <a:p>
            <a:pPr marL="547688" lvl="1" indent="-273050" eaLnBrk="1" hangingPunct="1">
              <a:lnSpc>
                <a:spcPct val="90000"/>
              </a:lnSpc>
            </a:pPr>
            <a:r>
              <a:rPr lang="en-US" sz="2400" smtClean="0"/>
              <a:t>Some saw it as reverse discrimination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i="1" smtClean="0"/>
              <a:t>Gratz v. Bollinger</a:t>
            </a:r>
            <a:r>
              <a:rPr lang="en-US" sz="2400" smtClean="0"/>
              <a:t> (2003) – Supreme Court struck down a point-based system at the U of MI to give more points to minority applicants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People still face workplace discrimination, racial profiling, hate crimes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First Amendment Freedoms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876800" cy="49530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Freedom of Religion</a:t>
            </a:r>
          </a:p>
          <a:p>
            <a:pPr marL="885825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The U.S. has freedom of religion, first colonists came to the U.S. from religious persecution</a:t>
            </a:r>
          </a:p>
          <a:p>
            <a:pPr marL="885825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 Prohibits gov’t from establishing official religion in US</a:t>
            </a:r>
          </a:p>
          <a:p>
            <a:pPr marL="885825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Freedom of Religion allows Americans to practice any faith as they wish</a:t>
            </a:r>
          </a:p>
        </p:txBody>
      </p:sp>
      <p:sp>
        <p:nvSpPr>
          <p:cNvPr id="8909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638800" y="1600200"/>
            <a:ext cx="2895600" cy="4525963"/>
          </a:xfrm>
          <a:solidFill>
            <a:schemeClr val="hlink"/>
          </a:solidFill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89093" name="Picture 7" descr="ACLUthan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810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First Amendment Freedoms</a:t>
            </a:r>
          </a:p>
        </p:txBody>
      </p:sp>
      <p:sp>
        <p:nvSpPr>
          <p:cNvPr id="9011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2362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486400" cy="4953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smtClean="0"/>
              <a:t>Freedom of Speech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First amendment guarantees that we can say whatever we want without gov’t persecution </a:t>
            </a:r>
          </a:p>
          <a:p>
            <a:pPr marL="957263" lvl="1" indent="-609600" eaLnBrk="1" hangingPunct="1">
              <a:lnSpc>
                <a:spcPct val="90000"/>
              </a:lnSpc>
            </a:pPr>
            <a:r>
              <a:rPr lang="en-US" sz="2400" smtClean="0"/>
              <a:t>Internet communication, art, music clothing interpreted by Supreme Court as speech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b="1" smtClean="0"/>
              <a:t>1969</a:t>
            </a:r>
            <a:r>
              <a:rPr lang="en-US" sz="2400" smtClean="0"/>
              <a:t>: Supreme Court declared armbands a form of speech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/>
              <a:t>Allowed students to protest the Vietnam War by wearing black armbands (</a:t>
            </a:r>
            <a:r>
              <a:rPr lang="en-US" sz="2400" i="1" smtClean="0"/>
              <a:t>Tinker vs. Des Moines Independent Community School District, 1965)</a:t>
            </a:r>
          </a:p>
        </p:txBody>
      </p:sp>
      <p:pic>
        <p:nvPicPr>
          <p:cNvPr id="90117" name="Picture 6" descr="FreedomOfSpee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2667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First Amendment Freedoms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64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smtClean="0"/>
              <a:t>Freedom of the Press</a:t>
            </a:r>
            <a:endParaRPr lang="en-US" sz="2800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Freedom of the press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allows books, newspapers,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magazines, radio, TV,  and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computer networks to print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and broadcast anything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without fear of censorship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by the gov’t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This allows the U.S. to have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a wide variety of beliefs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and ideas</a:t>
            </a:r>
          </a:p>
        </p:txBody>
      </p:sp>
      <p:sp>
        <p:nvSpPr>
          <p:cNvPr id="91140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91141" name="Picture 8" descr="freedom_of_the_p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327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First Amendment Freedoms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b="1" u="sng" smtClean="0"/>
              <a:t>Freedom of Assembly</a:t>
            </a:r>
          </a:p>
          <a:p>
            <a:pPr marL="1371600" lvl="2" indent="-457200" eaLnBrk="1" hangingPunct="1"/>
            <a:r>
              <a:rPr lang="en-US" sz="2800" smtClean="0"/>
              <a:t>Right to gather in groups for any reason as long as the assemblies are peaceful</a:t>
            </a:r>
          </a:p>
          <a:p>
            <a:pPr marL="1371600" lvl="2" indent="-457200" eaLnBrk="1" hangingPunct="1"/>
            <a:r>
              <a:rPr lang="en-US" sz="2800" smtClean="0"/>
              <a:t>Right to form and join social clubs, political parties, labor unions, and other organizations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b="1" u="sng" smtClean="0"/>
              <a:t>Freedom to Petition</a:t>
            </a:r>
            <a:r>
              <a:rPr lang="en-US" sz="2800" smtClean="0"/>
              <a:t> </a:t>
            </a:r>
          </a:p>
          <a:p>
            <a:pPr marL="609600" indent="-609600" eaLnBrk="1" hangingPunct="1"/>
            <a:r>
              <a:rPr lang="en-US" sz="2800" smtClean="0"/>
              <a:t>Right to express your ideas to the government, do they always respond</a:t>
            </a:r>
            <a:r>
              <a:rPr lang="en-US" sz="2400" smtClean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Limits on the First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sz="3400" u="sng" dirty="0" smtClean="0"/>
              <a:t>Security Comes First</a:t>
            </a:r>
          </a:p>
          <a:p>
            <a:pPr>
              <a:defRPr/>
            </a:pPr>
            <a:r>
              <a:rPr lang="en-US" sz="3400" dirty="0" smtClean="0"/>
              <a:t>Supreme Court has decided safety and security of Americans justify limitations </a:t>
            </a:r>
          </a:p>
          <a:p>
            <a:pPr>
              <a:defRPr/>
            </a:pPr>
            <a:r>
              <a:rPr lang="en-US" sz="3400" dirty="0" smtClean="0"/>
              <a:t>The 1st Amendment never intended to allow Americans to do whatever they please, the nation and its communities come before the rights of the individual</a:t>
            </a:r>
          </a:p>
          <a:p>
            <a:pPr>
              <a:defRPr/>
            </a:pPr>
            <a:r>
              <a:rPr lang="en-US" sz="3400" dirty="0" smtClean="0"/>
              <a:t>You </a:t>
            </a:r>
            <a:r>
              <a:rPr lang="en-US" sz="3400" b="1" dirty="0" smtClean="0"/>
              <a:t>do not </a:t>
            </a:r>
            <a:r>
              <a:rPr lang="en-US" sz="3400" dirty="0" smtClean="0"/>
              <a:t>have freedom to</a:t>
            </a:r>
          </a:p>
          <a:p>
            <a:pPr lvl="1">
              <a:defRPr/>
            </a:pPr>
            <a:r>
              <a:rPr lang="en-US" sz="3400" dirty="0" smtClean="0"/>
              <a:t> provoke a riot or violent behavior</a:t>
            </a:r>
          </a:p>
          <a:p>
            <a:pPr lvl="1">
              <a:defRPr/>
            </a:pPr>
            <a:r>
              <a:rPr lang="en-US" sz="3400" dirty="0" smtClean="0"/>
              <a:t> speak or write in a way that leads to criminal activities </a:t>
            </a:r>
          </a:p>
          <a:p>
            <a:pPr lvl="1">
              <a:defRPr/>
            </a:pPr>
            <a:r>
              <a:rPr lang="en-US" sz="3400" dirty="0" smtClean="0"/>
              <a:t>overthrow government</a:t>
            </a:r>
          </a:p>
          <a:p>
            <a:pPr lvl="1">
              <a:defRPr/>
            </a:pPr>
            <a:r>
              <a:rPr lang="en-US" sz="3400" dirty="0" smtClean="0"/>
              <a:t>cannot interfere with the rights of others</a:t>
            </a:r>
          </a:p>
          <a:p>
            <a:pPr>
              <a:defRPr/>
            </a:pPr>
            <a:r>
              <a:rPr lang="en-US" sz="3400" dirty="0" smtClean="0"/>
              <a:t>You may criticize </a:t>
            </a:r>
            <a:r>
              <a:rPr lang="en-US" sz="3400" dirty="0" err="1" smtClean="0"/>
              <a:t>gov’t</a:t>
            </a:r>
            <a:r>
              <a:rPr lang="en-US" sz="3400" dirty="0" smtClean="0"/>
              <a:t> officials but you may not spread lies that harm that person’s reputation</a:t>
            </a:r>
          </a:p>
          <a:p>
            <a:pPr lvl="1">
              <a:defRPr/>
            </a:pPr>
            <a:r>
              <a:rPr lang="en-US" sz="3400" b="1" dirty="0" smtClean="0"/>
              <a:t>Slander</a:t>
            </a:r>
            <a:r>
              <a:rPr lang="en-US" sz="3400" dirty="0" smtClean="0"/>
              <a:t> is spoken and</a:t>
            </a:r>
            <a:r>
              <a:rPr lang="en-US" sz="3400" b="1" dirty="0" smtClean="0"/>
              <a:t> libel </a:t>
            </a:r>
            <a:r>
              <a:rPr lang="en-US" sz="3400" dirty="0" smtClean="0"/>
              <a:t>is printed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229600" cy="685800"/>
          </a:xfrm>
          <a:ln>
            <a:miter lim="800000"/>
            <a:headEnd/>
            <a:tailEnd/>
          </a:ln>
        </p:spPr>
        <p:txBody>
          <a:bodyPr wrap="square" lIns="91440" tIns="45720" bIns="45720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Guarantees in the Bill of Rights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/>
              <a:t>Second Amendment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Gives us the right to “bear arms”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Debate over what it means;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Some argue its only for states to maintain “a well regulated militia” allowing the members  to carry arms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Others say it guarantees the right for all citizens to “keep and bear arms” </a:t>
            </a:r>
            <a:r>
              <a:rPr lang="en-US" sz="2400" i="1" smtClean="0"/>
              <a:t>without </a:t>
            </a:r>
            <a:r>
              <a:rPr lang="en-US" sz="2400" smtClean="0"/>
              <a:t>gov’t interference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Courts have ruled that the gov’t can pass laws to </a:t>
            </a:r>
            <a:r>
              <a:rPr lang="en-US" sz="2400" b="1" smtClean="0"/>
              <a:t>control </a:t>
            </a:r>
            <a:r>
              <a:rPr lang="en-US" sz="2400" i="1" smtClean="0"/>
              <a:t>but not</a:t>
            </a:r>
            <a:r>
              <a:rPr lang="en-US" sz="2400" smtClean="0"/>
              <a:t> </a:t>
            </a:r>
            <a:r>
              <a:rPr lang="en-US" sz="2400" b="1" smtClean="0"/>
              <a:t>prevent </a:t>
            </a:r>
            <a:r>
              <a:rPr lang="en-US" sz="2400" smtClean="0"/>
              <a:t>firearm possession 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  <p:sp>
        <p:nvSpPr>
          <p:cNvPr id="410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905000" y="5791200"/>
            <a:ext cx="5105400" cy="76200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102" name="Picture 6" descr="LiberalSecondAmend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953000"/>
            <a:ext cx="525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1989</Words>
  <Application>Microsoft Office PowerPoint</Application>
  <PresentationFormat>On-screen Show (4:3)</PresentationFormat>
  <Paragraphs>223</Paragraphs>
  <Slides>33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Foundry</vt:lpstr>
      <vt:lpstr>The Bill of Rights</vt:lpstr>
      <vt:lpstr>Slide 2</vt:lpstr>
      <vt:lpstr>First Amendment Freedoms</vt:lpstr>
      <vt:lpstr>First Amendment Freedoms</vt:lpstr>
      <vt:lpstr>First Amendment Freedoms</vt:lpstr>
      <vt:lpstr>First Amendment Freedoms</vt:lpstr>
      <vt:lpstr>First Amendment Freedoms</vt:lpstr>
      <vt:lpstr>Limits on the First Amendment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Extending the Bill of Rights</vt:lpstr>
      <vt:lpstr>Extending the Bill of Rights</vt:lpstr>
      <vt:lpstr>Extending the Bill of Rights</vt:lpstr>
      <vt:lpstr>Extending the Bill of Rights</vt:lpstr>
      <vt:lpstr>Extending the Bill of Rights</vt:lpstr>
      <vt:lpstr>Extending the Bill of Rights</vt:lpstr>
      <vt:lpstr>Extending the Bill of Rights</vt:lpstr>
      <vt:lpstr>The Civil Rights Struggle</vt:lpstr>
      <vt:lpstr>The Civil Rights Struggle</vt:lpstr>
      <vt:lpstr>The Civil Rights Struggle</vt:lpstr>
      <vt:lpstr>The Civil Rights Struggle</vt:lpstr>
      <vt:lpstr>The Civil Right Struggle</vt:lpstr>
      <vt:lpstr>The Civil Rights Struggle</vt:lpstr>
      <vt:lpstr>Slide 32</vt:lpstr>
      <vt:lpstr>The Civil Rights Struggle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Bill of Rights</dc:title>
  <dc:creator>Dean</dc:creator>
  <cp:lastModifiedBy>Dean</cp:lastModifiedBy>
  <cp:revision>1</cp:revision>
  <dcterms:created xsi:type="dcterms:W3CDTF">2012-10-11T18:04:29Z</dcterms:created>
  <dcterms:modified xsi:type="dcterms:W3CDTF">2012-10-11T18:04:48Z</dcterms:modified>
</cp:coreProperties>
</file>