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F517-4D5A-4362-8ACA-F9AE5BEB273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16198-8200-453B-AE80-B3D669D9A1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23341A-5D02-437C-813F-2D59E9CC5901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FD8196-B725-4FB8-B964-4B04D25DE1CC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E09319-279F-448B-A291-8CC3289668D1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F2E1A8F-A3D7-4533-988A-428B7EFE3BE9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9F91CF-F0CB-49D2-BACD-32CAB9BBDFCC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5E3AA3-DA5D-4AE0-87D9-0BC8FE2A4DC0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F88531-09C5-44A7-BD52-4B7B5D4F1A98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328C2A-A51A-4582-98C3-EE1667185C09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D684D2-BE74-410A-8F6A-59D77CA8D39E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54BDF8-0F37-4188-AACE-6AF39BC554B2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F762BE-372A-4FB0-B440-985B736BC065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3E88DD-5AC2-4FC3-AD4D-DE23DD81E004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EA74F7-3EE8-4FF2-917A-924A97090994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1511CF-4122-4BF9-84FF-620880B24631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3EEF88-E639-416A-B571-EEAE11A37033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9197E5-60CC-4ECF-9200-006BC6CFC283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89F8FF-0925-47C1-AB95-123E8EC6066B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850A0C-C4F0-4934-8772-5EBD89A456BA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94519-AF2F-4EAA-81F6-8A024433F9A6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B54953-57AB-42B5-990C-48D0D43CA5F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1AE4-B432-43A5-98E9-15211841FAB7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AB37-4454-4912-89D9-21B0C0BC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2478-B2F3-4FC9-BEEF-BA98B25606AD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4C1A-F596-493A-A5D2-478E1474C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3227-9BCE-4884-B5FA-CCFF91881914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C214-9481-4372-9400-4843742AC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221A-6BD4-4F0B-93CD-6C0B9C658604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0340-8002-43E0-A1BA-0BCB96F1F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DAF7-0F6D-45A8-BF07-1FBD0A42BD00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1040-CAB7-4DFA-99B4-4054CA26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DEB1F0-F11F-400A-918C-9D530D0D5E60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2BB1A2-F9FB-4379-9F08-342517B2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175A9-F1D7-4359-B7AD-945F18B5B779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3C6B-B98D-4C46-9786-E4BB05E85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9994-8A83-4C3E-99F7-81F79AC2047E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3F5D-EDC8-4922-93CE-B7BE55C91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8AFE-2FB1-490C-8793-0CCCDFF5CB78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EB58-E2E9-42F1-A9BB-53A66B128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4551-3243-4D55-A920-7896B7A25FBB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4AD4-CFFF-4D2B-B300-D9A889041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A15A907-D853-4622-BEB8-44D9737F8F6D}" type="datetimeFigureOut">
              <a:rPr lang="en-US">
                <a:solidFill>
                  <a:srgbClr val="C0504D"/>
                </a:solidFill>
              </a:rPr>
              <a:pPr>
                <a:defRPr/>
              </a:pPr>
              <a:t>2/28/2013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C6E6F2F-ACEE-4C94-A844-0A7A6DEAF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▫"/>
        <a:defRPr sz="2000" kern="1200">
          <a:solidFill>
            <a:srgbClr val="E7BC2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5334000" cy="2514600"/>
          </a:xfrm>
        </p:spPr>
        <p:txBody>
          <a:bodyPr/>
          <a:lstStyle/>
          <a:p>
            <a:pPr eaLnBrk="1" hangingPunct="1"/>
            <a:r>
              <a:rPr lang="en-US" smtClean="0"/>
              <a:t>World War One and the 1920’s</a:t>
            </a:r>
            <a:br>
              <a:rPr lang="en-US" smtClean="0"/>
            </a:br>
            <a:r>
              <a:rPr lang="en-US" sz="2000" smtClean="0"/>
              <a:t>Chapters 30-32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smtClean="0"/>
              <a:t>1917- 1929</a:t>
            </a:r>
          </a:p>
        </p:txBody>
      </p:sp>
      <p:pic>
        <p:nvPicPr>
          <p:cNvPr id="5124" name="Picture 2" descr="http://browningmgs.com/Images_1919A4/Posters/More/Ammun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09600"/>
            <a:ext cx="272573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www.lifeinitaly.com/files/1928-Flappers-Cata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962400"/>
            <a:ext cx="23193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VI. Forging a War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943600" cy="5181600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America had to feed themselves and allies, went into it haphazardly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Herbert Hoover was put in charge of food production effort, effort relied on voluntary cooperation rather than legal means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Used propaganda campaign to save food for export, promoted “victory gardens”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Spirit of self denial led to decline in consumption of alcohol and eventually the passage of the 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Food production and export rose during war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Other wartime administrations copied Hoover’s lead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Treasury Department held “liberty bond” drives to raise money for the war effort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Involuntary increase in taxes raised the rest of the money to fund the war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Government exercised power of railroads and nationalized them during the war</a:t>
            </a:r>
            <a:endParaRPr lang="en-US" dirty="0"/>
          </a:p>
        </p:txBody>
      </p:sp>
      <p:pic>
        <p:nvPicPr>
          <p:cNvPr id="14340" name="Picture 7" descr="0181_hsus_se_mod_s02_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274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VII. American Entry into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019800" cy="5181600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At the beginning of the war, most Americans thought America would contribute naval power and supplies to Allies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1917-</a:t>
            </a:r>
            <a:r>
              <a:rPr lang="en-US" dirty="0" smtClean="0"/>
              <a:t> Central powers gained an edge on Western Front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March 1917 </a:t>
            </a:r>
            <a:r>
              <a:rPr lang="en-US" dirty="0" smtClean="0"/>
              <a:t>Czar of Russia overthrown in revolution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November 1917 </a:t>
            </a:r>
            <a:r>
              <a:rPr lang="en-US" dirty="0" smtClean="0"/>
              <a:t>Vladimir Lenin and socialists take over Russian government, sign treaty with Germany and leave war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 </a:t>
            </a:r>
            <a:r>
              <a:rPr lang="en-US" b="1" dirty="0" smtClean="0"/>
              <a:t>Spring 1918 </a:t>
            </a:r>
            <a:r>
              <a:rPr lang="en-US" dirty="0" smtClean="0"/>
              <a:t>Germans begin new offensive on Western Front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Early 1917 </a:t>
            </a:r>
            <a:r>
              <a:rPr lang="en-US" dirty="0" smtClean="0"/>
              <a:t>Allies ask for manpower and draft was instituted, believed the US could not raise enough men to fight in time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Draft was more effective with fewer loopholes than during Civil War draft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By early 1918 </a:t>
            </a:r>
            <a:r>
              <a:rPr lang="en-US" dirty="0" smtClean="0"/>
              <a:t>the first poorly trained American soldiers began to arrive in Europe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15364" name="Picture 8" descr="SuperStock_1597-40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5495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Technology, Trench Warfare and a Stalemate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289560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u="sng" dirty="0" smtClean="0"/>
              <a:t>War unlike others</a:t>
            </a:r>
            <a:r>
              <a:rPr lang="en-US" dirty="0" smtClean="0"/>
              <a:t>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i="1" dirty="0" smtClean="0"/>
              <a:t>Trench warfare- </a:t>
            </a:r>
            <a:r>
              <a:rPr lang="en-US" dirty="0" smtClean="0"/>
              <a:t>built trenches, attacked, counter- attacked each other across “no-mans land”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i="1" dirty="0" smtClean="0"/>
              <a:t>High death toll-</a:t>
            </a:r>
            <a:r>
              <a:rPr lang="en-US" b="1" dirty="0" smtClean="0"/>
              <a:t> </a:t>
            </a:r>
            <a:r>
              <a:rPr lang="en-US" dirty="0" smtClean="0"/>
              <a:t>machine guns, artillery, tanks, poison gas produced massive causalities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i="1" dirty="0" smtClean="0"/>
              <a:t>Effective defensive weapons</a:t>
            </a:r>
            <a:r>
              <a:rPr lang="en-US" dirty="0" smtClean="0"/>
              <a:t> led to stalemate- no side could gain advantage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pic>
        <p:nvPicPr>
          <p:cNvPr id="16388" name="Picture 2" descr="http://home.clara.net/stevebrown/html/expeience_of_war/ga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VII. American Entry into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638800" cy="4897438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Early 1918 </a:t>
            </a:r>
            <a:r>
              <a:rPr lang="en-US" dirty="0" smtClean="0"/>
              <a:t>American troops arrive in large numbers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Commanded by John J. Pershing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German offensives became less effective, troops became exhausted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American troops gave Allies military advantage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Fall 1918 </a:t>
            </a:r>
            <a:r>
              <a:rPr lang="en-US" dirty="0" smtClean="0"/>
              <a:t>German troops were running out of food, many mutinied, deserted, refused to fight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Germans surrendered Nov. 11, 1918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17412" name="Picture 2" descr="http://www.pri.org/theworld/files/images/WW1-UStroops-AP_0.img_assist_cu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bkmarcus.com/blog/images/holiday/ArmisticeD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148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VIII.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49838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The main US contribution to the war was food, munitions, credit, oil and manpower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i="1" dirty="0" smtClean="0">
                <a:solidFill>
                  <a:schemeClr val="tx1"/>
                </a:solidFill>
              </a:rPr>
              <a:t>Prospect </a:t>
            </a:r>
            <a:r>
              <a:rPr lang="en-US" dirty="0" smtClean="0">
                <a:solidFill>
                  <a:schemeClr val="tx1"/>
                </a:solidFill>
              </a:rPr>
              <a:t>of endless US troops and material contributed to the end of the war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Wilson wanted the peace based on the Fourteen Points, he was seen at the end of the war as the moral leader of the world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By the time Wilson went to the peace conference he was a diminished leader in the US due to Republican victories in the Congressional elections of 1918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Going to Paris personally seemed to many like grandstanding and Wilson made a political mistake by not including a single Republican in the peace delegation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VIII.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858000" cy="5181600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/>
              <a:t>European leaders kept the new hero Wilson at arms length, they felt that he would disrupt the status quo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b="1" i="1" dirty="0" smtClean="0"/>
              <a:t>Big Four of Paris Peace Conference </a:t>
            </a:r>
            <a:r>
              <a:rPr lang="en-US" sz="3200" dirty="0" smtClean="0"/>
              <a:t>Wilson, David Lloyd George (Great Britain),  Georges Clemenceau (France), </a:t>
            </a:r>
            <a:r>
              <a:rPr lang="en-US" sz="3200" dirty="0" err="1" smtClean="0"/>
              <a:t>Vittorio</a:t>
            </a:r>
            <a:r>
              <a:rPr lang="en-US" sz="3200" dirty="0" smtClean="0"/>
              <a:t> Orlando (Italy)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/>
              <a:t>Russia stayed out, Lenin thought the war was an imperialist land grab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/>
              <a:t>Wilson’s main goal was to establish the League of Nations controlled by the great powers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/>
              <a:t>Wilson did not want the victors to be vengeful to their former enemies, he wanted “peace without victory”</a:t>
            </a:r>
          </a:p>
          <a:p>
            <a:pPr marL="749300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Promoted openness, independence</a:t>
            </a:r>
          </a:p>
          <a:p>
            <a:pPr marL="749300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Move to end colonialism</a:t>
            </a:r>
          </a:p>
          <a:p>
            <a:pPr marL="749300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National </a:t>
            </a:r>
            <a:r>
              <a:rPr lang="en-US" sz="3200" b="1" dirty="0" smtClean="0">
                <a:solidFill>
                  <a:schemeClr val="tx1"/>
                </a:solidFill>
              </a:rPr>
              <a:t>self- determination</a:t>
            </a:r>
            <a:r>
              <a:rPr lang="en-US" sz="3200" dirty="0" smtClean="0">
                <a:solidFill>
                  <a:schemeClr val="tx1"/>
                </a:solidFill>
              </a:rPr>
              <a:t> (right of people to choose their own form of government)</a:t>
            </a:r>
          </a:p>
          <a:p>
            <a:pPr marL="749300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Disarmament</a:t>
            </a:r>
          </a:p>
          <a:p>
            <a:pPr marL="749300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Asked for </a:t>
            </a:r>
            <a:r>
              <a:rPr lang="en-US" sz="3200" b="1" dirty="0" smtClean="0">
                <a:solidFill>
                  <a:schemeClr val="tx1"/>
                </a:solidFill>
              </a:rPr>
              <a:t>League of Nations</a:t>
            </a:r>
            <a:r>
              <a:rPr lang="en-US" sz="3200" dirty="0" smtClean="0">
                <a:solidFill>
                  <a:schemeClr val="tx1"/>
                </a:solidFill>
              </a:rPr>
              <a:t> to promote peaceful cooperation among nations, collective security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The European countries had different ideas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19460" name="Picture 2" descr="http://upload.wikimedia.org/wikipedia/commons/2/20/Council_of_Four_Versai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0"/>
            <a:ext cx="18684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VIII.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71600"/>
            <a:ext cx="6248400" cy="5202238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European allies blamed Germany for starting war, wanted them punished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Suffered more than Americans</a:t>
            </a:r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Germany had to pay </a:t>
            </a:r>
            <a:r>
              <a:rPr lang="en-US" b="1" i="1" dirty="0" smtClean="0"/>
              <a:t>reparations</a:t>
            </a:r>
            <a:r>
              <a:rPr lang="en-US" dirty="0" smtClean="0"/>
              <a:t> (payment for war damages)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Rejected ideas to end colonialism, disarm Europe, free trade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Allied powers were torn by conflicting aims and the peace was a fractured one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French claims in the Ruhr region caused tension with Germany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France signed a pact with Great Britain and  US to provide for aid in case of another German invasion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New nations emerged in Europe, liberated millions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Austrian, German people found themselves as part of new countries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Breakup of Ottoman Empire clustered different ethnic groups together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Middle East broken up by European powers, not allowed to practice self- determination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dirty="0" smtClean="0"/>
              <a:t> Wilson did get League of Nations in a compromise with the European leaders</a:t>
            </a:r>
            <a:endParaRPr lang="en-US" dirty="0"/>
          </a:p>
        </p:txBody>
      </p:sp>
      <p:pic>
        <p:nvPicPr>
          <p:cNvPr id="20484" name="Picture 5" descr="0193_hsus_se_mod_s03_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251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IX. Selling the Treaty to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705600" cy="518160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Many Americans thought US was entering into “tangling alliances” of European affairs, the League of Nations was also seen as a “super state” and was opposed by the isolationists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Some thought treaty was not harsh enough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German and Italian Americans thought treaty was too harsh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Some thought treaty gave British too much influence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Republicans and isolationists in Senate (led by Henry Cabot Lodge) used delay tactics to keep treaty from being passed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Eventually apathy and confusion crept in to the treaty debate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Wilson tried the direct appeal method to get support for the treaty, during his tour he had a stroke and could not actively campaign for the Treaty of Versailles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Lodge took control of the proceedings and would not pass the treaty if it included the League of Nations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Wilson urged Democrats to reject the treaty Lodge proposed, it was defeated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dirty="0" smtClean="0"/>
              <a:t>The Treaty of Versailles was also defeated by traditions of isolationism, disillusionment with the war and partisanship</a:t>
            </a:r>
          </a:p>
        </p:txBody>
      </p:sp>
      <p:pic>
        <p:nvPicPr>
          <p:cNvPr id="21508" name="Picture 8" descr="Versail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05000"/>
            <a:ext cx="190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X. A Return to “Normalcy”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53200" cy="5202238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Public desire for change from the progressive politics and high minded ideals of Wilson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Elected Republican Warren G. Harding of Ohio as president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Opposite of Wilson, back slapper and dull minded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With the election of Harding the idea of the League of Nations was dead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America emerged from the war a changed country nationally and internationally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1920</a:t>
            </a:r>
            <a:r>
              <a:rPr lang="en-US" dirty="0" smtClean="0"/>
              <a:t> </a:t>
            </a:r>
            <a:r>
              <a:rPr lang="en-US" b="1" dirty="0" smtClean="0"/>
              <a:t>America</a:t>
            </a:r>
            <a:r>
              <a:rPr lang="en-US" dirty="0" smtClean="0"/>
              <a:t> world economic giant, largest creditor nation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Compared to Europe, U.S. came out of war strong and prosperous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22532" name="Picture 5" descr="http://upload.wikimedia.org/wikipedia/commons/8/87/Warren_G_Harding_portrait_as_senator_June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90800"/>
            <a:ext cx="1949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The War to End War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4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r>
              <a:rPr lang="en-US" smtClean="0"/>
              <a:t>Chapter 30</a:t>
            </a:r>
          </a:p>
        </p:txBody>
      </p:sp>
      <p:pic>
        <p:nvPicPr>
          <p:cNvPr id="6148" name="Picture 2" descr="http://www.worldwar1gallery.com/propaganda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33400"/>
            <a:ext cx="27051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War by Act of Germany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447800"/>
            <a:ext cx="5943600" cy="5126038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Wilson won re-election in 1916 by keeping America out of the war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u="sng" dirty="0" smtClean="0"/>
              <a:t>Three groups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Isolationists-</a:t>
            </a:r>
            <a:r>
              <a:rPr lang="en-US" dirty="0" smtClean="0"/>
              <a:t>  Not intervene in European affairs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Internationalists</a:t>
            </a:r>
            <a:r>
              <a:rPr lang="en-US" dirty="0" smtClean="0"/>
              <a:t>- Work for peace, not enter war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Interventionists</a:t>
            </a:r>
            <a:r>
              <a:rPr lang="en-US" dirty="0" smtClean="0"/>
              <a:t>- Enter war on side of Allies, protect interests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Wilson supported </a:t>
            </a:r>
            <a:r>
              <a:rPr lang="en-US" i="1" dirty="0" smtClean="0"/>
              <a:t>internationalists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1917 </a:t>
            </a:r>
            <a:r>
              <a:rPr lang="en-US" dirty="0" smtClean="0"/>
              <a:t>three  events led U.S. to war</a:t>
            </a:r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 smtClean="0"/>
              <a:t>Unrestricted submarine warfare</a:t>
            </a:r>
            <a:r>
              <a:rPr lang="en-US" dirty="0" smtClean="0"/>
              <a:t> by Germans</a:t>
            </a:r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 smtClean="0"/>
              <a:t>Zimmerman note</a:t>
            </a:r>
            <a:r>
              <a:rPr lang="en-US" dirty="0" smtClean="0"/>
              <a:t> intercepted- German proposal to Mexico to be allies and after German victory territory lost in Mexican-American War (1848) would be returned</a:t>
            </a:r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 smtClean="0"/>
              <a:t>Russian Revolution </a:t>
            </a:r>
            <a:r>
              <a:rPr lang="en-US" dirty="0" smtClean="0"/>
              <a:t>toppled tsar, America could now focus on war for democracy not despotism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 </a:t>
            </a:r>
            <a:r>
              <a:rPr lang="en-US" i="1" dirty="0" smtClean="0"/>
              <a:t>April 2, 1917 U.S. declares war on Germany</a:t>
            </a:r>
          </a:p>
        </p:txBody>
      </p:sp>
      <p:pic>
        <p:nvPicPr>
          <p:cNvPr id="7172" name="Picture 6" descr="ww1%20zimmerman%20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098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II. </a:t>
            </a:r>
            <a:r>
              <a:rPr lang="en-US" dirty="0" err="1" smtClean="0"/>
              <a:t>Wilsonian</a:t>
            </a:r>
            <a:r>
              <a:rPr lang="en-US" dirty="0" smtClean="0"/>
              <a:t> Idealism Enthroned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781800" cy="5049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War shattered American tradition of isolationism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Wilson had to frame war as “making world safe for democracy’, more glorified aim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War not for territorial conquest or riches, but to shape international order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Modern world could not afford destructive wars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Presidents appeal fired up Americans to support war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Wilson recognized as moral leader of war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Jan. 1918 </a:t>
            </a:r>
            <a:r>
              <a:rPr lang="en-US" sz="2000" smtClean="0"/>
              <a:t>Fourteen Points Address </a:t>
            </a:r>
          </a:p>
          <a:p>
            <a:pPr marL="742950" lvl="1" indent="-285750" eaLnBrk="1" hangingPunct="1">
              <a:lnSpc>
                <a:spcPct val="80000"/>
              </a:lnSpc>
              <a:buFont typeface="Trebuchet MS" pitchFamily="34" charset="0"/>
              <a:buAutoNum type="alphaUcPeriod"/>
            </a:pPr>
            <a:r>
              <a:rPr lang="en-US" sz="2000" smtClean="0">
                <a:solidFill>
                  <a:schemeClr val="tx1"/>
                </a:solidFill>
              </a:rPr>
              <a:t>Abolish secret treaties</a:t>
            </a:r>
          </a:p>
          <a:p>
            <a:pPr marL="742950" lvl="1" indent="-285750" eaLnBrk="1" hangingPunct="1">
              <a:lnSpc>
                <a:spcPct val="80000"/>
              </a:lnSpc>
              <a:buFont typeface="Trebuchet MS" pitchFamily="34" charset="0"/>
              <a:buAutoNum type="alphaUcPeriod"/>
            </a:pPr>
            <a:r>
              <a:rPr lang="en-US" sz="2000" smtClean="0">
                <a:solidFill>
                  <a:schemeClr val="tx1"/>
                </a:solidFill>
              </a:rPr>
              <a:t>Freedom of the seas</a:t>
            </a:r>
          </a:p>
          <a:p>
            <a:pPr marL="742950" lvl="1" indent="-285750" eaLnBrk="1" hangingPunct="1">
              <a:lnSpc>
                <a:spcPct val="80000"/>
              </a:lnSpc>
              <a:buFont typeface="Trebuchet MS" pitchFamily="34" charset="0"/>
              <a:buAutoNum type="alphaUcPeriod"/>
            </a:pPr>
            <a:r>
              <a:rPr lang="en-US" sz="2000" smtClean="0">
                <a:solidFill>
                  <a:schemeClr val="tx1"/>
                </a:solidFill>
              </a:rPr>
              <a:t>Removal of economic barriers</a:t>
            </a:r>
          </a:p>
          <a:p>
            <a:pPr marL="742950" lvl="1" indent="-285750" eaLnBrk="1" hangingPunct="1">
              <a:lnSpc>
                <a:spcPct val="80000"/>
              </a:lnSpc>
              <a:buFont typeface="Trebuchet MS" pitchFamily="34" charset="0"/>
              <a:buAutoNum type="alphaUcPeriod"/>
            </a:pPr>
            <a:r>
              <a:rPr lang="en-US" sz="2000" smtClean="0">
                <a:solidFill>
                  <a:schemeClr val="tx1"/>
                </a:solidFill>
              </a:rPr>
              <a:t>Reduction of Armaments</a:t>
            </a:r>
          </a:p>
          <a:p>
            <a:pPr marL="742950" lvl="1" indent="-285750" eaLnBrk="1" hangingPunct="1">
              <a:lnSpc>
                <a:spcPct val="80000"/>
              </a:lnSpc>
              <a:buFont typeface="Trebuchet MS" pitchFamily="34" charset="0"/>
              <a:buAutoNum type="alphaUcPeriod"/>
            </a:pPr>
            <a:r>
              <a:rPr lang="en-US" sz="2000" smtClean="0">
                <a:solidFill>
                  <a:schemeClr val="tx1"/>
                </a:solidFill>
              </a:rPr>
              <a:t>Get rid of colonialism</a:t>
            </a:r>
          </a:p>
          <a:p>
            <a:pPr marL="742950" lvl="1" indent="-285750" eaLnBrk="1" hangingPunct="1">
              <a:lnSpc>
                <a:spcPct val="80000"/>
              </a:lnSpc>
              <a:buFont typeface="Trebuchet MS" pitchFamily="34" charset="0"/>
              <a:buAutoNum type="alphaUcPeriod"/>
            </a:pPr>
            <a:r>
              <a:rPr lang="en-US" sz="2000" smtClean="0">
                <a:solidFill>
                  <a:schemeClr val="tx1"/>
                </a:solidFill>
              </a:rPr>
              <a:t>Organize a system of collective security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Idea was to delegitimize colonial powers, open world to political and economic freedom, not popular with many European powers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8196" name="Picture 2" descr="http://www.umpi.maine.edu/~chalout/Webquests/07-08/World%20War%20I/task_file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3057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762000"/>
          </a:xfrm>
        </p:spPr>
        <p:txBody>
          <a:bodyPr/>
          <a:lstStyle/>
          <a:p>
            <a:pPr eaLnBrk="1" hangingPunct="1"/>
            <a:r>
              <a:rPr lang="en-US" sz="2400" smtClean="0"/>
              <a:t>III. Gaining American Support and Enforcing Loyalty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477000" cy="5049838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During war government assumed new powers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Changed relationship with federal government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War relied on voluntary compliance more than formal laws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Build military Congress passes </a:t>
            </a:r>
            <a:r>
              <a:rPr lang="en-US" sz="2000" b="1" dirty="0" smtClean="0"/>
              <a:t>Selective Service Act</a:t>
            </a:r>
            <a:r>
              <a:rPr lang="en-US" sz="2000" dirty="0" smtClean="0"/>
              <a:t> (1917) drafts men for war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4.8 million serve in WWI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/>
              <a:t>1917</a:t>
            </a:r>
            <a:r>
              <a:rPr lang="en-US" sz="2000" dirty="0" smtClean="0"/>
              <a:t>- </a:t>
            </a:r>
            <a:r>
              <a:rPr lang="en-US" sz="2000" b="1" dirty="0" smtClean="0"/>
              <a:t>Committee for Public Information (CPI)-</a:t>
            </a:r>
            <a:r>
              <a:rPr lang="en-US" sz="2000" dirty="0" smtClean="0"/>
              <a:t> educate public on causes and nature of war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Advertising to “sell America” on war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Not all Americans supported war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Government took away individual liberties to quiet dissent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 </a:t>
            </a:r>
            <a:r>
              <a:rPr lang="en-US" sz="2000" u="sng" dirty="0" smtClean="0"/>
              <a:t>Resistance to the draft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smtClean="0"/>
              <a:t>Seen as illegal intrusion into private lives, did not cooperate with draft boards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/>
              <a:t>Conscientious objectors-</a:t>
            </a:r>
            <a:r>
              <a:rPr lang="en-US" sz="2000" dirty="0" smtClean="0"/>
              <a:t> moral or religious reasons forbid fighting in wars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u="sng" dirty="0" smtClean="0"/>
              <a:t> </a:t>
            </a: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000" dirty="0"/>
          </a:p>
        </p:txBody>
      </p:sp>
      <p:pic>
        <p:nvPicPr>
          <p:cNvPr id="9220" name="Picture 6" descr="war_time_postcards_world_war_1_marines-p239608150568137274trdg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1295400"/>
            <a:ext cx="2400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world-war-1-recruiting-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962400"/>
            <a:ext cx="1789113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III. Gaining American Support and Enforcing Loyalty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6705600" cy="53340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spc="-150" dirty="0" smtClean="0"/>
              <a:t>CPI stifled free expression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b="1" spc="-150" dirty="0" smtClean="0"/>
              <a:t>1917</a:t>
            </a:r>
            <a:r>
              <a:rPr lang="en-US" sz="3000" spc="-150" dirty="0" smtClean="0"/>
              <a:t>- </a:t>
            </a:r>
            <a:r>
              <a:rPr lang="en-US" sz="3000" b="1" i="1" spc="-150" dirty="0" smtClean="0"/>
              <a:t>Espionage Act- </a:t>
            </a:r>
            <a:r>
              <a:rPr lang="en-US" sz="3000" spc="-150" dirty="0" smtClean="0"/>
              <a:t>penalties for obstructing war effort (print, mail, resisting draft)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b="1" spc="-150" dirty="0" smtClean="0"/>
              <a:t>1918</a:t>
            </a:r>
            <a:r>
              <a:rPr lang="en-US" sz="3000" spc="-150" dirty="0" smtClean="0"/>
              <a:t>- </a:t>
            </a:r>
            <a:r>
              <a:rPr lang="en-US" sz="3000" b="1" i="1" spc="-150" dirty="0" smtClean="0"/>
              <a:t>Sedition Act- </a:t>
            </a:r>
            <a:r>
              <a:rPr lang="en-US" sz="3000" spc="-150" dirty="0" smtClean="0"/>
              <a:t>unlawful to speak out about government. Used against socialists, political radicals and pacifists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spc="-150" dirty="0" smtClean="0"/>
              <a:t>Supreme Court ruled acts constitutional (</a:t>
            </a:r>
            <a:r>
              <a:rPr lang="en-US" sz="3000" spc="-150" dirty="0" err="1" smtClean="0"/>
              <a:t>Schenck</a:t>
            </a:r>
            <a:r>
              <a:rPr lang="en-US" sz="3000" spc="-150" dirty="0" smtClean="0"/>
              <a:t> v. U.S. 1919) During wartime freedom of speech does </a:t>
            </a:r>
            <a:r>
              <a:rPr lang="en-US" sz="3000" b="1" i="1" spc="-150" dirty="0" smtClean="0"/>
              <a:t>not</a:t>
            </a:r>
            <a:r>
              <a:rPr lang="en-US" sz="3000" spc="-150" dirty="0" smtClean="0"/>
              <a:t> apply (if it presents a clear and present danger)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spc="-150" dirty="0" smtClean="0"/>
              <a:t>Germany seen as primary foe against U.S.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spc="-150" dirty="0" smtClean="0"/>
              <a:t>Harassment, violence against German Americans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spc="-150" dirty="0" smtClean="0"/>
              <a:t>Stopped teaching German in schools, playing German composers music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pc="-15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10244" name="Picture 6" descr="frese_fig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21336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IV. The Nations Factories go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Wilson organized an effort to supply American in the war effort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Many Americans had fear of government control and balked at the government effort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Overall cooperation, not competition marked industrial effort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To combat this Wilson formed the </a:t>
            </a:r>
            <a:r>
              <a:rPr lang="en-US" b="1" i="1" dirty="0" smtClean="0"/>
              <a:t>War Industries Board </a:t>
            </a:r>
            <a:r>
              <a:rPr lang="en-US" dirty="0" smtClean="0"/>
              <a:t>(1918) to oversee industrial production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American workers threatened by “work or fight” to combat unemployment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Labor was given a boost by war, wages rose and work days standardized to eight hours, still no government guarantee to organize into unions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War effort supported by AF of L but not by more radical groups (IWW) who committed acts of sabotage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Wartime prices rose and this negated most wage gains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1919 steel strike was met with resistance by factory owners who brought in scabs and setback the union movement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763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</a:t>
            </a:r>
            <a:r>
              <a:rPr lang="en-US" sz="3600" dirty="0" smtClean="0"/>
              <a:t>. Changes for Women and African Americans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172200" cy="50498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spc="-150" dirty="0" smtClean="0"/>
              <a:t>Women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pc="-150" dirty="0" smtClean="0"/>
              <a:t>Men left workforce , labor shortage filled by women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pc="-150" dirty="0" smtClean="0"/>
              <a:t>Took jobs previously open to men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pc="-150" dirty="0" smtClean="0"/>
              <a:t>Women served Red Cross, Army Corps of Nurses in Europe during war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pc="-150" dirty="0" smtClean="0"/>
              <a:t>Many progressive era feminists were pacifists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pc="-150" dirty="0" smtClean="0"/>
              <a:t>Efforts and sacrifices during war led Wilson to support passage of 19th Amendment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pc="-150" dirty="0" smtClean="0"/>
              <a:t>Economic gains proved fleeting, many women gave up wartime jobs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12292" name="Picture 6" descr="clt_v2_pa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4384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7630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V. Changes for Women and African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19800" cy="4973638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u="sng" spc="-150" dirty="0" smtClean="0"/>
              <a:t>African Americans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pc="-150" dirty="0" smtClean="0"/>
              <a:t>Many served in military, in segregated units and mostly behind the lines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pc="-150" dirty="0" smtClean="0"/>
              <a:t>Many went north during the war for employment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pc="-150" dirty="0" smtClean="0"/>
              <a:t>Caused racial strife in some cities (Chicago riots 1917)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pc="-150" dirty="0" smtClean="0"/>
              <a:t>Movement from rural South to Chicago, Detroit, industrial Northeast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pc="-150" dirty="0" smtClean="0"/>
              <a:t>Escape racism, poverty of life in south, promise economic advancement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pc="-150" dirty="0" smtClean="0"/>
              <a:t>Called “</a:t>
            </a:r>
            <a:r>
              <a:rPr lang="en-US" b="1" i="1" spc="-150" dirty="0" smtClean="0"/>
              <a:t>Great Migration</a:t>
            </a:r>
            <a:r>
              <a:rPr lang="en-US" spc="-150" dirty="0" smtClean="0"/>
              <a:t>” (1.2 million moved 1910-1920)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13316" name="Picture 5" descr="clt_v2_pa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25908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Microsoft Office PowerPoint</Application>
  <PresentationFormat>On-screen Show (4:3)</PresentationFormat>
  <Paragraphs>179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World War One and the 1920’s Chapters 30-32</vt:lpstr>
      <vt:lpstr>The War to End War</vt:lpstr>
      <vt:lpstr>I. War by Act of Germany</vt:lpstr>
      <vt:lpstr>II. Wilsonian Idealism Enthroned</vt:lpstr>
      <vt:lpstr>III. Gaining American Support and Enforcing Loyalty</vt:lpstr>
      <vt:lpstr>III. Gaining American Support and Enforcing Loyalty</vt:lpstr>
      <vt:lpstr>IV. The Nations Factories go to War</vt:lpstr>
      <vt:lpstr>V. Changes for Women and African Americans</vt:lpstr>
      <vt:lpstr>V. Changes for Women and African Americans</vt:lpstr>
      <vt:lpstr>VI. Forging a War Economy</vt:lpstr>
      <vt:lpstr>VII. American Entry into the War</vt:lpstr>
      <vt:lpstr>Technology, Trench Warfare and a Stalemate</vt:lpstr>
      <vt:lpstr>VII. American Entry into the War</vt:lpstr>
      <vt:lpstr>VIII. End of the War</vt:lpstr>
      <vt:lpstr>VIII. End of the War</vt:lpstr>
      <vt:lpstr>VIII. End of the War</vt:lpstr>
      <vt:lpstr>IX. Selling the Treaty to the US</vt:lpstr>
      <vt:lpstr>X. A Return to “Normalcy”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One and the 1920’s Chapters 30-32</dc:title>
  <dc:creator>Dean</dc:creator>
  <cp:lastModifiedBy>Dean</cp:lastModifiedBy>
  <cp:revision>1</cp:revision>
  <dcterms:created xsi:type="dcterms:W3CDTF">2013-02-28T18:53:06Z</dcterms:created>
  <dcterms:modified xsi:type="dcterms:W3CDTF">2013-02-28T18:53:21Z</dcterms:modified>
</cp:coreProperties>
</file>